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58D462D-3AB1-4272-9C2C-FAD645FF0EF9}" type="datetimeFigureOut">
              <a:rPr lang="en-US" smtClean="0"/>
              <a:t>5/8/2024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EE874BF-9AF6-404E-8C39-D8F9A665BAA0}"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8D462D-3AB1-4272-9C2C-FAD645FF0EF9}" type="datetimeFigureOut">
              <a:rPr lang="en-US" smtClean="0"/>
              <a:t>5/8/2024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E874BF-9AF6-404E-8C39-D8F9A665BAA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8D462D-3AB1-4272-9C2C-FAD645FF0EF9}" type="datetimeFigureOut">
              <a:rPr lang="en-US" smtClean="0"/>
              <a:t>5/8/2024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E874BF-9AF6-404E-8C39-D8F9A665BA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58D462D-3AB1-4272-9C2C-FAD645FF0EF9}" type="datetimeFigureOut">
              <a:rPr lang="en-US" smtClean="0"/>
              <a:t>5/8/2024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E874BF-9AF6-404E-8C39-D8F9A665BAA0}"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58D462D-3AB1-4272-9C2C-FAD645FF0EF9}" type="datetimeFigureOut">
              <a:rPr lang="en-US" smtClean="0"/>
              <a:t>5/8/2024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E874BF-9AF6-404E-8C39-D8F9A665BAA0}"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58D462D-3AB1-4272-9C2C-FAD645FF0EF9}" type="datetimeFigureOut">
              <a:rPr lang="en-US" smtClean="0"/>
              <a:t>5/8/2024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E874BF-9AF6-404E-8C39-D8F9A665BAA0}"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58D462D-3AB1-4272-9C2C-FAD645FF0EF9}" type="datetimeFigureOut">
              <a:rPr lang="en-US" smtClean="0"/>
              <a:t>5/8/2024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EE874BF-9AF6-404E-8C39-D8F9A665BAA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58D462D-3AB1-4272-9C2C-FAD645FF0EF9}" type="datetimeFigureOut">
              <a:rPr lang="en-US" smtClean="0"/>
              <a:t>5/8/2024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EE874BF-9AF6-404E-8C39-D8F9A665BAA0}"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58D462D-3AB1-4272-9C2C-FAD645FF0EF9}" type="datetimeFigureOut">
              <a:rPr lang="en-US" smtClean="0"/>
              <a:t>5/8/2024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EE874BF-9AF6-404E-8C39-D8F9A665BA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58D462D-3AB1-4272-9C2C-FAD645FF0EF9}" type="datetimeFigureOut">
              <a:rPr lang="en-US" smtClean="0"/>
              <a:t>5/8/2024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EE874BF-9AF6-404E-8C39-D8F9A665BAA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58D462D-3AB1-4272-9C2C-FAD645FF0EF9}" type="datetimeFigureOut">
              <a:rPr lang="en-US" smtClean="0"/>
              <a:t>5/8/2024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EE874BF-9AF6-404E-8C39-D8F9A665BAA0}"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58D462D-3AB1-4272-9C2C-FAD645FF0EF9}" type="datetimeFigureOut">
              <a:rPr lang="en-US" smtClean="0"/>
              <a:t>5/8/2024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EE874BF-9AF6-404E-8C39-D8F9A665BAA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1"/>
            <a:ext cx="7772400" cy="2396479"/>
          </a:xfrm>
        </p:spPr>
        <p:txBody>
          <a:bodyPr>
            <a:normAutofit/>
          </a:bodyPr>
          <a:lstStyle/>
          <a:p>
            <a:r>
              <a:rPr lang="en-US" sz="6000" dirty="0" smtClean="0"/>
              <a:t>PRIPREMA ZA DRUGI KOLOKVIJUM</a:t>
            </a:r>
            <a:endParaRPr lang="en-US" sz="6000" dirty="0"/>
          </a:p>
        </p:txBody>
      </p:sp>
    </p:spTree>
    <p:extLst>
      <p:ext uri="{BB962C8B-B14F-4D97-AF65-F5344CB8AC3E}">
        <p14:creationId xmlns:p14="http://schemas.microsoft.com/office/powerpoint/2010/main" val="22675562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435280" cy="5904656"/>
          </a:xfrm>
        </p:spPr>
        <p:txBody>
          <a:bodyPr>
            <a:normAutofit fontScale="92500" lnSpcReduction="20000"/>
          </a:bodyPr>
          <a:lstStyle/>
          <a:p>
            <a:pPr marL="109728" indent="0">
              <a:buNone/>
            </a:pPr>
            <a:r>
              <a:rPr lang="en-US" sz="3000" dirty="0"/>
              <a:t>24. If something is amusing or strange, it is _____________.</a:t>
            </a:r>
          </a:p>
          <a:p>
            <a:pPr marL="109728" indent="0">
              <a:buNone/>
            </a:pPr>
            <a:r>
              <a:rPr lang="en-US" sz="3000" dirty="0"/>
              <a:t>a) suitable		 </a:t>
            </a:r>
            <a:r>
              <a:rPr lang="en-US" sz="3000" dirty="0" smtClean="0"/>
              <a:t> b</a:t>
            </a:r>
            <a:r>
              <a:rPr lang="en-US" sz="3000" dirty="0"/>
              <a:t>) funny</a:t>
            </a:r>
          </a:p>
          <a:p>
            <a:pPr marL="109728" indent="0">
              <a:buNone/>
            </a:pPr>
            <a:r>
              <a:rPr lang="en-US" sz="3000" dirty="0"/>
              <a:t>c) meticulous		 </a:t>
            </a:r>
            <a:r>
              <a:rPr lang="en-US" sz="3000" dirty="0" smtClean="0"/>
              <a:t> d</a:t>
            </a:r>
            <a:r>
              <a:rPr lang="en-US" sz="3000" dirty="0"/>
              <a:t>) </a:t>
            </a:r>
            <a:r>
              <a:rPr lang="en-US" sz="3000" dirty="0" smtClean="0"/>
              <a:t>familiar</a:t>
            </a:r>
          </a:p>
          <a:p>
            <a:pPr marL="109728" indent="0">
              <a:buNone/>
            </a:pPr>
            <a:endParaRPr lang="en-US" sz="1700" dirty="0"/>
          </a:p>
          <a:p>
            <a:pPr marL="109728" indent="0">
              <a:buNone/>
            </a:pPr>
            <a:r>
              <a:rPr lang="en-US" sz="3000" dirty="0"/>
              <a:t>25. If something is well known to you, it is _____________.</a:t>
            </a:r>
          </a:p>
          <a:p>
            <a:pPr marL="109728" indent="0">
              <a:buNone/>
            </a:pPr>
            <a:r>
              <a:rPr lang="en-US" sz="3000" dirty="0"/>
              <a:t>a) familiar		 </a:t>
            </a:r>
            <a:r>
              <a:rPr lang="en-US" sz="3000" dirty="0" smtClean="0"/>
              <a:t>  b</a:t>
            </a:r>
            <a:r>
              <a:rPr lang="en-US" sz="3000" dirty="0"/>
              <a:t>) funny</a:t>
            </a:r>
          </a:p>
          <a:p>
            <a:pPr marL="109728" indent="0">
              <a:buNone/>
            </a:pPr>
            <a:r>
              <a:rPr lang="en-US" sz="3000" dirty="0"/>
              <a:t>c) meticulous		 </a:t>
            </a:r>
            <a:r>
              <a:rPr lang="en-US" sz="3000" dirty="0" smtClean="0"/>
              <a:t>  d</a:t>
            </a:r>
            <a:r>
              <a:rPr lang="en-US" sz="3000" dirty="0"/>
              <a:t>) </a:t>
            </a:r>
            <a:r>
              <a:rPr lang="en-US" sz="3000" dirty="0" smtClean="0"/>
              <a:t>suitable</a:t>
            </a:r>
          </a:p>
          <a:p>
            <a:pPr marL="109728" indent="0">
              <a:buNone/>
            </a:pPr>
            <a:endParaRPr lang="en-US" sz="1700" dirty="0"/>
          </a:p>
          <a:p>
            <a:pPr marL="109728" indent="0">
              <a:buNone/>
            </a:pPr>
            <a:r>
              <a:rPr lang="en-US" sz="3000" dirty="0"/>
              <a:t>26. If you are confused or troubled because of the difficulty to understand something, you are _____________. </a:t>
            </a:r>
          </a:p>
          <a:p>
            <a:pPr marL="109728" indent="0">
              <a:buNone/>
            </a:pPr>
            <a:r>
              <a:rPr lang="en-US" sz="3000" dirty="0"/>
              <a:t>a) forewarned		</a:t>
            </a:r>
            <a:r>
              <a:rPr lang="en-US" sz="3000" dirty="0" smtClean="0"/>
              <a:t>   b</a:t>
            </a:r>
            <a:r>
              <a:rPr lang="en-US" sz="3000" dirty="0"/>
              <a:t>) restrained</a:t>
            </a:r>
          </a:p>
          <a:p>
            <a:pPr marL="109728" indent="0">
              <a:buNone/>
            </a:pPr>
            <a:r>
              <a:rPr lang="en-US" sz="3000" dirty="0"/>
              <a:t>c) puzzled		</a:t>
            </a:r>
            <a:r>
              <a:rPr lang="en-US" sz="3000" dirty="0" smtClean="0"/>
              <a:t>   d</a:t>
            </a:r>
            <a:r>
              <a:rPr lang="en-US" sz="3000" dirty="0"/>
              <a:t>) unguarded</a:t>
            </a:r>
          </a:p>
          <a:p>
            <a:endParaRPr lang="en-US" dirty="0"/>
          </a:p>
        </p:txBody>
      </p:sp>
    </p:spTree>
    <p:extLst>
      <p:ext uri="{BB962C8B-B14F-4D97-AF65-F5344CB8AC3E}">
        <p14:creationId xmlns:p14="http://schemas.microsoft.com/office/powerpoint/2010/main" val="27217279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6048672"/>
          </a:xfrm>
        </p:spPr>
        <p:txBody>
          <a:bodyPr>
            <a:normAutofit fontScale="92500" lnSpcReduction="10000"/>
          </a:bodyPr>
          <a:lstStyle/>
          <a:p>
            <a:pPr marL="109728" indent="0">
              <a:buNone/>
            </a:pPr>
            <a:r>
              <a:rPr lang="en-US" sz="3000" dirty="0"/>
              <a:t>27. If you are informed about something in advance, you are _____________.</a:t>
            </a:r>
          </a:p>
          <a:p>
            <a:pPr marL="109728" indent="0">
              <a:buNone/>
            </a:pPr>
            <a:r>
              <a:rPr lang="en-US" sz="3000" dirty="0"/>
              <a:t>a) puzzled		</a:t>
            </a:r>
            <a:r>
              <a:rPr lang="en-US" sz="3000" dirty="0" smtClean="0"/>
              <a:t>b</a:t>
            </a:r>
            <a:r>
              <a:rPr lang="en-US" sz="3000" dirty="0"/>
              <a:t>) forewarned </a:t>
            </a:r>
          </a:p>
          <a:p>
            <a:pPr marL="109728" indent="0">
              <a:buNone/>
            </a:pPr>
            <a:r>
              <a:rPr lang="en-US" sz="3000" dirty="0"/>
              <a:t>c) restrained		</a:t>
            </a:r>
            <a:r>
              <a:rPr lang="en-US" sz="3000" dirty="0" smtClean="0"/>
              <a:t>d</a:t>
            </a:r>
            <a:r>
              <a:rPr lang="en-US" sz="3000" dirty="0"/>
              <a:t>) </a:t>
            </a:r>
            <a:r>
              <a:rPr lang="en-US" sz="3000" dirty="0" smtClean="0"/>
              <a:t>unguarded</a:t>
            </a:r>
          </a:p>
          <a:p>
            <a:pPr marL="109728" indent="0">
              <a:buNone/>
            </a:pPr>
            <a:endParaRPr lang="en-US" sz="1700" dirty="0"/>
          </a:p>
          <a:p>
            <a:pPr marL="109728" indent="0">
              <a:buNone/>
            </a:pPr>
            <a:r>
              <a:rPr lang="en-US" sz="3000" dirty="0"/>
              <a:t>28. If a child is controlled, prevented to do some harm, he/she is _____________.</a:t>
            </a:r>
          </a:p>
          <a:p>
            <a:pPr marL="109728" indent="0">
              <a:buNone/>
            </a:pPr>
            <a:r>
              <a:rPr lang="en-US" sz="3000" dirty="0"/>
              <a:t>a) restrained		</a:t>
            </a:r>
            <a:r>
              <a:rPr lang="en-US" sz="3000" dirty="0" smtClean="0"/>
              <a:t>b</a:t>
            </a:r>
            <a:r>
              <a:rPr lang="en-US" sz="3000" dirty="0"/>
              <a:t>) puzzled</a:t>
            </a:r>
          </a:p>
          <a:p>
            <a:pPr marL="109728" indent="0">
              <a:buNone/>
            </a:pPr>
            <a:r>
              <a:rPr lang="en-US" sz="3000" dirty="0"/>
              <a:t>c) forewarned		</a:t>
            </a:r>
            <a:r>
              <a:rPr lang="en-US" sz="3000" dirty="0" smtClean="0"/>
              <a:t>d</a:t>
            </a:r>
            <a:r>
              <a:rPr lang="en-US" sz="3000" dirty="0"/>
              <a:t>) </a:t>
            </a:r>
            <a:r>
              <a:rPr lang="en-US" sz="3000" dirty="0" smtClean="0"/>
              <a:t>unguarded</a:t>
            </a:r>
          </a:p>
          <a:p>
            <a:pPr marL="109728" indent="0">
              <a:buNone/>
            </a:pPr>
            <a:endParaRPr lang="en-US" sz="1700" dirty="0"/>
          </a:p>
          <a:p>
            <a:pPr marL="109728" indent="0">
              <a:buNone/>
            </a:pPr>
            <a:r>
              <a:rPr lang="en-US" sz="3000" dirty="0"/>
              <a:t>29. _____________ means not guarded or protected.</a:t>
            </a:r>
          </a:p>
          <a:p>
            <a:pPr marL="109728" indent="0">
              <a:buNone/>
            </a:pPr>
            <a:r>
              <a:rPr lang="en-US" sz="3000" dirty="0"/>
              <a:t>a) Puzzled		</a:t>
            </a:r>
            <a:r>
              <a:rPr lang="en-US" sz="3000" dirty="0" smtClean="0"/>
              <a:t>b</a:t>
            </a:r>
            <a:r>
              <a:rPr lang="en-US" sz="3000" dirty="0"/>
              <a:t>) Restrained</a:t>
            </a:r>
          </a:p>
          <a:p>
            <a:pPr marL="109728" indent="0">
              <a:buNone/>
            </a:pPr>
            <a:r>
              <a:rPr lang="en-US" sz="3000" dirty="0"/>
              <a:t>c) Forewarned		</a:t>
            </a:r>
            <a:r>
              <a:rPr lang="en-US" sz="3000" dirty="0" smtClean="0"/>
              <a:t>d</a:t>
            </a:r>
            <a:r>
              <a:rPr lang="en-US" sz="3000" dirty="0"/>
              <a:t>) Unguarded</a:t>
            </a:r>
          </a:p>
          <a:p>
            <a:endParaRPr lang="en-US" dirty="0"/>
          </a:p>
        </p:txBody>
      </p:sp>
    </p:spTree>
    <p:extLst>
      <p:ext uri="{BB962C8B-B14F-4D97-AF65-F5344CB8AC3E}">
        <p14:creationId xmlns:p14="http://schemas.microsoft.com/office/powerpoint/2010/main" val="38656350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904656"/>
          </a:xfrm>
        </p:spPr>
        <p:txBody>
          <a:bodyPr>
            <a:normAutofit fontScale="92500"/>
          </a:bodyPr>
          <a:lstStyle/>
          <a:p>
            <a:pPr marL="109728" indent="0">
              <a:buNone/>
            </a:pPr>
            <a:r>
              <a:rPr lang="en-US" sz="3200" dirty="0"/>
              <a:t>30. Damage is a synonym of </a:t>
            </a:r>
            <a:r>
              <a:rPr lang="en-US" sz="3200" dirty="0" smtClean="0"/>
              <a:t>____________.</a:t>
            </a:r>
            <a:endParaRPr lang="en-US" sz="3200" dirty="0"/>
          </a:p>
          <a:p>
            <a:pPr marL="109728" indent="0">
              <a:buNone/>
            </a:pPr>
            <a:r>
              <a:rPr lang="en-US" sz="3200" dirty="0"/>
              <a:t>a) </a:t>
            </a:r>
            <a:r>
              <a:rPr lang="en-US" sz="3200" dirty="0" smtClean="0"/>
              <a:t>mar</a:t>
            </a:r>
            <a:r>
              <a:rPr lang="en-US" sz="3200" dirty="0"/>
              <a:t>			b) appraise</a:t>
            </a:r>
          </a:p>
          <a:p>
            <a:pPr marL="109728" indent="0">
              <a:buNone/>
            </a:pPr>
            <a:r>
              <a:rPr lang="en-US" sz="3200" dirty="0"/>
              <a:t>c) furnish		</a:t>
            </a:r>
            <a:r>
              <a:rPr lang="en-US" sz="3200" dirty="0" smtClean="0"/>
              <a:t>d</a:t>
            </a:r>
            <a:r>
              <a:rPr lang="en-US" sz="3200" dirty="0"/>
              <a:t>) </a:t>
            </a:r>
            <a:r>
              <a:rPr lang="en-US" sz="3200" dirty="0" smtClean="0"/>
              <a:t>predict</a:t>
            </a:r>
          </a:p>
          <a:p>
            <a:pPr marL="109728" indent="0">
              <a:buNone/>
            </a:pPr>
            <a:endParaRPr lang="en-US" sz="1700" dirty="0"/>
          </a:p>
          <a:p>
            <a:pPr marL="109728" indent="0">
              <a:buNone/>
            </a:pPr>
            <a:r>
              <a:rPr lang="en-US" sz="3200" dirty="0"/>
              <a:t>31. Provide is a synonym of _____________.</a:t>
            </a:r>
          </a:p>
          <a:p>
            <a:pPr marL="109728" indent="0">
              <a:buNone/>
            </a:pPr>
            <a:r>
              <a:rPr lang="en-US" sz="3200" dirty="0"/>
              <a:t>a) mar			</a:t>
            </a:r>
            <a:r>
              <a:rPr lang="en-US" sz="3200" dirty="0" smtClean="0"/>
              <a:t>b</a:t>
            </a:r>
            <a:r>
              <a:rPr lang="en-US" sz="3200" dirty="0"/>
              <a:t>) furnish </a:t>
            </a:r>
          </a:p>
          <a:p>
            <a:pPr marL="109728" indent="0">
              <a:buNone/>
            </a:pPr>
            <a:r>
              <a:rPr lang="en-US" sz="3200" dirty="0"/>
              <a:t>c) appraise	</a:t>
            </a:r>
            <a:r>
              <a:rPr lang="en-US" sz="3200" dirty="0" smtClean="0"/>
              <a:t>        d</a:t>
            </a:r>
            <a:r>
              <a:rPr lang="en-US" sz="3200" dirty="0"/>
              <a:t>) </a:t>
            </a:r>
            <a:r>
              <a:rPr lang="en-US" sz="3200" dirty="0" smtClean="0"/>
              <a:t>predict</a:t>
            </a:r>
          </a:p>
          <a:p>
            <a:pPr marL="109728" indent="0">
              <a:buNone/>
            </a:pPr>
            <a:endParaRPr lang="en-US" sz="1700" dirty="0"/>
          </a:p>
          <a:p>
            <a:pPr marL="109728" indent="0">
              <a:buNone/>
            </a:pPr>
            <a:r>
              <a:rPr lang="en-US" sz="3200" dirty="0"/>
              <a:t>32. Evaluate is a synonym of </a:t>
            </a:r>
            <a:r>
              <a:rPr lang="en-US" sz="3200" dirty="0" smtClean="0"/>
              <a:t>____________.</a:t>
            </a:r>
            <a:endParaRPr lang="en-US" sz="3200" dirty="0"/>
          </a:p>
          <a:p>
            <a:pPr marL="109728" indent="0">
              <a:buNone/>
            </a:pPr>
            <a:r>
              <a:rPr lang="en-US" sz="3200" dirty="0"/>
              <a:t>a) mar		</a:t>
            </a:r>
            <a:r>
              <a:rPr lang="en-US" sz="3200" dirty="0" smtClean="0"/>
              <a:t>       b</a:t>
            </a:r>
            <a:r>
              <a:rPr lang="en-US" sz="3200" dirty="0"/>
              <a:t>) predict</a:t>
            </a:r>
          </a:p>
          <a:p>
            <a:pPr marL="109728" indent="0">
              <a:buNone/>
            </a:pPr>
            <a:r>
              <a:rPr lang="en-US" sz="3200" dirty="0"/>
              <a:t>c) furnish	</a:t>
            </a:r>
            <a:r>
              <a:rPr lang="en-US" sz="3200" dirty="0" smtClean="0"/>
              <a:t>       d</a:t>
            </a:r>
            <a:r>
              <a:rPr lang="en-US" sz="3200" dirty="0"/>
              <a:t>) appraise </a:t>
            </a:r>
          </a:p>
          <a:p>
            <a:endParaRPr lang="en-US" dirty="0"/>
          </a:p>
        </p:txBody>
      </p:sp>
    </p:spTree>
    <p:extLst>
      <p:ext uri="{BB962C8B-B14F-4D97-AF65-F5344CB8AC3E}">
        <p14:creationId xmlns:p14="http://schemas.microsoft.com/office/powerpoint/2010/main" val="1375472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60648"/>
            <a:ext cx="8229600" cy="6192688"/>
          </a:xfrm>
        </p:spPr>
        <p:txBody>
          <a:bodyPr>
            <a:noAutofit/>
          </a:bodyPr>
          <a:lstStyle/>
          <a:p>
            <a:pPr marL="109728" indent="0">
              <a:buNone/>
            </a:pPr>
            <a:r>
              <a:rPr lang="en-US" sz="2800" dirty="0"/>
              <a:t>33. If you say something in advance, </a:t>
            </a:r>
            <a:r>
              <a:rPr lang="en-US" sz="2800" dirty="0" smtClean="0"/>
              <a:t>you _____________  </a:t>
            </a:r>
            <a:r>
              <a:rPr lang="en-US" sz="2800" dirty="0"/>
              <a:t>it. </a:t>
            </a:r>
          </a:p>
          <a:p>
            <a:pPr marL="109728" indent="0">
              <a:buNone/>
            </a:pPr>
            <a:r>
              <a:rPr lang="en-US" sz="2800" dirty="0"/>
              <a:t>a) predict			</a:t>
            </a:r>
            <a:r>
              <a:rPr lang="en-US" sz="2800" dirty="0" smtClean="0"/>
              <a:t>b</a:t>
            </a:r>
            <a:r>
              <a:rPr lang="en-US" sz="2800" dirty="0"/>
              <a:t>) appraise</a:t>
            </a:r>
          </a:p>
          <a:p>
            <a:pPr marL="109728" indent="0">
              <a:buNone/>
            </a:pPr>
            <a:r>
              <a:rPr lang="en-US" sz="2800" dirty="0"/>
              <a:t>c) furnish			</a:t>
            </a:r>
            <a:r>
              <a:rPr lang="en-US" sz="2800" dirty="0" smtClean="0"/>
              <a:t>d</a:t>
            </a:r>
            <a:r>
              <a:rPr lang="en-US" sz="2800" dirty="0"/>
              <a:t>) </a:t>
            </a:r>
            <a:r>
              <a:rPr lang="en-US" sz="2800" dirty="0" smtClean="0"/>
              <a:t>mar</a:t>
            </a:r>
          </a:p>
          <a:p>
            <a:pPr marL="109728" indent="0">
              <a:buNone/>
            </a:pPr>
            <a:endParaRPr lang="en-US" sz="1600" dirty="0"/>
          </a:p>
          <a:p>
            <a:pPr marL="109728" indent="0">
              <a:buNone/>
            </a:pPr>
            <a:r>
              <a:rPr lang="en-US" sz="2800" dirty="0"/>
              <a:t>34. If you are slow in making decisions, you _____________.</a:t>
            </a:r>
          </a:p>
          <a:p>
            <a:pPr marL="109728" indent="0">
              <a:buNone/>
            </a:pPr>
            <a:r>
              <a:rPr lang="en-US" sz="2800" dirty="0"/>
              <a:t>a) hesitate		</a:t>
            </a:r>
            <a:r>
              <a:rPr lang="en-US" sz="2800" dirty="0" smtClean="0"/>
              <a:t>b</a:t>
            </a:r>
            <a:r>
              <a:rPr lang="en-US" sz="2800" dirty="0"/>
              <a:t>) fit</a:t>
            </a:r>
          </a:p>
          <a:p>
            <a:pPr marL="109728" indent="0">
              <a:buNone/>
            </a:pPr>
            <a:r>
              <a:rPr lang="en-US" sz="2800" dirty="0"/>
              <a:t>c) point out		</a:t>
            </a:r>
            <a:r>
              <a:rPr lang="en-US" sz="2800" dirty="0" smtClean="0"/>
              <a:t>d</a:t>
            </a:r>
            <a:r>
              <a:rPr lang="en-US" sz="2800" dirty="0"/>
              <a:t>) </a:t>
            </a:r>
            <a:r>
              <a:rPr lang="en-US" sz="2800" dirty="0" smtClean="0"/>
              <a:t>occupy</a:t>
            </a:r>
          </a:p>
          <a:p>
            <a:pPr marL="109728" indent="0">
              <a:buNone/>
            </a:pPr>
            <a:endParaRPr lang="en-US" sz="1600" dirty="0"/>
          </a:p>
          <a:p>
            <a:pPr marL="109728" indent="0">
              <a:buNone/>
            </a:pPr>
            <a:r>
              <a:rPr lang="en-US" sz="2800" dirty="0"/>
              <a:t>35. If you _____________ something, you call somebody’s attention to it.</a:t>
            </a:r>
          </a:p>
          <a:p>
            <a:pPr marL="109728" indent="0">
              <a:buNone/>
            </a:pPr>
            <a:r>
              <a:rPr lang="en-US" sz="2800" dirty="0"/>
              <a:t>a) hesitate		</a:t>
            </a:r>
            <a:r>
              <a:rPr lang="en-US" sz="2800" dirty="0" smtClean="0"/>
              <a:t>b</a:t>
            </a:r>
            <a:r>
              <a:rPr lang="en-US" sz="2800" dirty="0"/>
              <a:t>) fit</a:t>
            </a:r>
          </a:p>
          <a:p>
            <a:pPr marL="109728" indent="0">
              <a:buNone/>
            </a:pPr>
            <a:r>
              <a:rPr lang="en-US" sz="2800" dirty="0" smtClean="0"/>
              <a:t>c</a:t>
            </a:r>
            <a:r>
              <a:rPr lang="en-US" sz="2800" dirty="0"/>
              <a:t>) occupy			</a:t>
            </a:r>
            <a:r>
              <a:rPr lang="en-US" sz="2800" dirty="0" smtClean="0"/>
              <a:t>d</a:t>
            </a:r>
            <a:r>
              <a:rPr lang="en-US" sz="2800" dirty="0"/>
              <a:t>) point out </a:t>
            </a:r>
          </a:p>
        </p:txBody>
      </p:sp>
    </p:spTree>
    <p:extLst>
      <p:ext uri="{BB962C8B-B14F-4D97-AF65-F5344CB8AC3E}">
        <p14:creationId xmlns:p14="http://schemas.microsoft.com/office/powerpoint/2010/main" val="16952209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32656"/>
            <a:ext cx="8229600" cy="5976664"/>
          </a:xfrm>
        </p:spPr>
        <p:txBody>
          <a:bodyPr>
            <a:normAutofit/>
          </a:bodyPr>
          <a:lstStyle/>
          <a:p>
            <a:pPr marL="109728" indent="0">
              <a:buNone/>
            </a:pPr>
            <a:r>
              <a:rPr lang="en-US" sz="2800" dirty="0"/>
              <a:t>36. If you make something suitable for a certain purpose, you _____________ it. </a:t>
            </a:r>
          </a:p>
          <a:p>
            <a:pPr marL="109728" indent="0">
              <a:buNone/>
            </a:pPr>
            <a:r>
              <a:rPr lang="en-US" sz="2800" dirty="0"/>
              <a:t>a) fit				b) hesitate</a:t>
            </a:r>
          </a:p>
          <a:p>
            <a:pPr marL="109728" indent="0">
              <a:buNone/>
            </a:pPr>
            <a:r>
              <a:rPr lang="en-US" sz="2800" dirty="0"/>
              <a:t>c) point out		</a:t>
            </a:r>
            <a:r>
              <a:rPr lang="en-US" sz="2800" dirty="0" smtClean="0"/>
              <a:t>d</a:t>
            </a:r>
            <a:r>
              <a:rPr lang="en-US" sz="2800" dirty="0"/>
              <a:t>) </a:t>
            </a:r>
            <a:r>
              <a:rPr lang="en-US" sz="2800" dirty="0" smtClean="0"/>
              <a:t>occupy</a:t>
            </a:r>
          </a:p>
          <a:p>
            <a:pPr marL="109728" indent="0">
              <a:buNone/>
            </a:pPr>
            <a:endParaRPr lang="en-US" sz="1600" dirty="0"/>
          </a:p>
          <a:p>
            <a:pPr marL="109728" indent="0">
              <a:buNone/>
            </a:pPr>
            <a:r>
              <a:rPr lang="en-US" sz="2800" dirty="0"/>
              <a:t>37. If something is not skillfully made, done or finished, it is _____________.</a:t>
            </a:r>
          </a:p>
          <a:p>
            <a:pPr marL="109728" indent="0">
              <a:buNone/>
            </a:pPr>
            <a:r>
              <a:rPr lang="en-US" sz="2800" dirty="0"/>
              <a:t>a) crude			</a:t>
            </a:r>
            <a:r>
              <a:rPr lang="en-US" sz="2800" dirty="0" smtClean="0"/>
              <a:t>b</a:t>
            </a:r>
            <a:r>
              <a:rPr lang="en-US" sz="2800" dirty="0"/>
              <a:t>) clear cut</a:t>
            </a:r>
          </a:p>
          <a:p>
            <a:pPr marL="109728" indent="0">
              <a:buNone/>
            </a:pPr>
            <a:r>
              <a:rPr lang="en-US" sz="2800" dirty="0"/>
              <a:t>c) available		</a:t>
            </a:r>
            <a:r>
              <a:rPr lang="en-US" sz="2800" dirty="0" smtClean="0"/>
              <a:t>d</a:t>
            </a:r>
            <a:r>
              <a:rPr lang="en-US" sz="2800" dirty="0"/>
              <a:t>) </a:t>
            </a:r>
            <a:r>
              <a:rPr lang="en-US" sz="2800" dirty="0" smtClean="0"/>
              <a:t>tactful</a:t>
            </a:r>
          </a:p>
          <a:p>
            <a:pPr marL="109728" indent="0">
              <a:buNone/>
            </a:pPr>
            <a:endParaRPr lang="en-US" sz="1600" dirty="0"/>
          </a:p>
          <a:p>
            <a:pPr marL="109728" indent="0">
              <a:buNone/>
            </a:pPr>
            <a:r>
              <a:rPr lang="en-US" sz="2800" dirty="0"/>
              <a:t>38. If something is at hand, it is </a:t>
            </a:r>
            <a:r>
              <a:rPr lang="en-US" sz="2800" dirty="0" smtClean="0"/>
              <a:t>____________.</a:t>
            </a:r>
            <a:endParaRPr lang="en-US" sz="2800" dirty="0"/>
          </a:p>
          <a:p>
            <a:pPr marL="109728" indent="0">
              <a:buNone/>
            </a:pPr>
            <a:r>
              <a:rPr lang="en-US" sz="2800" dirty="0"/>
              <a:t>a) crude			</a:t>
            </a:r>
            <a:r>
              <a:rPr lang="en-US" sz="2800" dirty="0" smtClean="0"/>
              <a:t>b</a:t>
            </a:r>
            <a:r>
              <a:rPr lang="en-US" sz="2800" dirty="0"/>
              <a:t>) clear cut</a:t>
            </a:r>
          </a:p>
          <a:p>
            <a:pPr marL="109728" indent="0">
              <a:buNone/>
            </a:pPr>
            <a:r>
              <a:rPr lang="en-US" sz="2800" dirty="0"/>
              <a:t>c) available		</a:t>
            </a:r>
            <a:r>
              <a:rPr lang="en-US" sz="2800" dirty="0" smtClean="0"/>
              <a:t>d</a:t>
            </a:r>
            <a:r>
              <a:rPr lang="en-US" sz="2800" dirty="0"/>
              <a:t>) </a:t>
            </a:r>
            <a:r>
              <a:rPr lang="en-US" sz="2800" dirty="0" smtClean="0"/>
              <a:t>tactful</a:t>
            </a:r>
            <a:endParaRPr lang="en-US" sz="2800" dirty="0"/>
          </a:p>
        </p:txBody>
      </p:sp>
    </p:spTree>
    <p:extLst>
      <p:ext uri="{BB962C8B-B14F-4D97-AF65-F5344CB8AC3E}">
        <p14:creationId xmlns:p14="http://schemas.microsoft.com/office/powerpoint/2010/main" val="1879279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435280" cy="5904656"/>
          </a:xfrm>
        </p:spPr>
        <p:txBody>
          <a:bodyPr>
            <a:normAutofit lnSpcReduction="10000"/>
          </a:bodyPr>
          <a:lstStyle/>
          <a:p>
            <a:pPr marL="109728" indent="0">
              <a:buNone/>
            </a:pPr>
            <a:r>
              <a:rPr lang="en-US" sz="2800" dirty="0"/>
              <a:t>39. If something is easy to recognize and quite distinct, it is _____________.</a:t>
            </a:r>
          </a:p>
          <a:p>
            <a:pPr marL="109728" indent="0">
              <a:buNone/>
            </a:pPr>
            <a:r>
              <a:rPr lang="en-US" sz="2800" dirty="0"/>
              <a:t>a) crude			</a:t>
            </a:r>
            <a:r>
              <a:rPr lang="en-US" sz="2800" dirty="0" smtClean="0"/>
              <a:t>   b</a:t>
            </a:r>
            <a:r>
              <a:rPr lang="en-US" sz="2800" dirty="0"/>
              <a:t>) available </a:t>
            </a:r>
          </a:p>
          <a:p>
            <a:pPr marL="109728" indent="0">
              <a:buNone/>
            </a:pPr>
            <a:r>
              <a:rPr lang="en-US" sz="2800" dirty="0"/>
              <a:t>c) clear cut		</a:t>
            </a:r>
            <a:r>
              <a:rPr lang="en-US" sz="2800" dirty="0" smtClean="0"/>
              <a:t>   d</a:t>
            </a:r>
            <a:r>
              <a:rPr lang="en-US" sz="2800" dirty="0"/>
              <a:t>) </a:t>
            </a:r>
            <a:r>
              <a:rPr lang="en-US" sz="2800" dirty="0" smtClean="0"/>
              <a:t>tactful</a:t>
            </a:r>
          </a:p>
          <a:p>
            <a:pPr marL="109728" indent="0">
              <a:buNone/>
            </a:pPr>
            <a:endParaRPr lang="en-US" sz="1400" dirty="0"/>
          </a:p>
          <a:p>
            <a:pPr marL="109728" lvl="0" indent="0">
              <a:buClr>
                <a:srgbClr val="2DA2BF"/>
              </a:buClr>
              <a:buNone/>
            </a:pPr>
            <a:r>
              <a:rPr lang="en-US" sz="2800" dirty="0" smtClean="0"/>
              <a:t>40. </a:t>
            </a:r>
            <a:r>
              <a:rPr lang="en-US" sz="2800" dirty="0" smtClean="0">
                <a:solidFill>
                  <a:prstClr val="black"/>
                </a:solidFill>
              </a:rPr>
              <a:t>The </a:t>
            </a:r>
            <a:r>
              <a:rPr lang="en-US" sz="2800" dirty="0">
                <a:solidFill>
                  <a:prstClr val="black"/>
                </a:solidFill>
              </a:rPr>
              <a:t>row of keys on a musical instrument is called _____________.</a:t>
            </a:r>
          </a:p>
          <a:p>
            <a:pPr marL="109728" lvl="0" indent="0">
              <a:buClr>
                <a:srgbClr val="2DA2BF"/>
              </a:buClr>
              <a:buNone/>
            </a:pPr>
            <a:r>
              <a:rPr lang="en-US" sz="2800" dirty="0">
                <a:solidFill>
                  <a:prstClr val="black"/>
                </a:solidFill>
              </a:rPr>
              <a:t>a) accompaniment	</a:t>
            </a:r>
            <a:r>
              <a:rPr lang="en-US" sz="2800" dirty="0" smtClean="0">
                <a:solidFill>
                  <a:prstClr val="black"/>
                </a:solidFill>
              </a:rPr>
              <a:t>   b</a:t>
            </a:r>
            <a:r>
              <a:rPr lang="en-US" sz="2800" dirty="0">
                <a:solidFill>
                  <a:prstClr val="black"/>
                </a:solidFill>
              </a:rPr>
              <a:t>) pattern</a:t>
            </a:r>
          </a:p>
          <a:p>
            <a:pPr marL="109728" lvl="0" indent="0">
              <a:buClr>
                <a:srgbClr val="2DA2BF"/>
              </a:buClr>
              <a:buNone/>
            </a:pPr>
            <a:r>
              <a:rPr lang="en-US" sz="2800" dirty="0">
                <a:solidFill>
                  <a:prstClr val="black"/>
                </a:solidFill>
              </a:rPr>
              <a:t>c) keyboard		</a:t>
            </a:r>
            <a:r>
              <a:rPr lang="en-US" sz="2800" dirty="0" smtClean="0">
                <a:solidFill>
                  <a:prstClr val="black"/>
                </a:solidFill>
              </a:rPr>
              <a:t>   d</a:t>
            </a:r>
            <a:r>
              <a:rPr lang="en-US" sz="2800" dirty="0">
                <a:solidFill>
                  <a:prstClr val="black"/>
                </a:solidFill>
              </a:rPr>
              <a:t>) bar</a:t>
            </a:r>
          </a:p>
          <a:p>
            <a:pPr marL="109728" indent="0">
              <a:buNone/>
            </a:pPr>
            <a:endParaRPr lang="en-US" sz="1400" dirty="0" smtClean="0"/>
          </a:p>
          <a:p>
            <a:pPr marL="109728" indent="0">
              <a:buNone/>
            </a:pPr>
            <a:r>
              <a:rPr lang="en-US" sz="2800" dirty="0" smtClean="0"/>
              <a:t>41</a:t>
            </a:r>
            <a:r>
              <a:rPr lang="en-US" sz="2800" dirty="0" smtClean="0"/>
              <a:t>. </a:t>
            </a:r>
            <a:r>
              <a:rPr lang="en-US" sz="2800" dirty="0"/>
              <a:t>A poem or song for young children is called _________.</a:t>
            </a:r>
          </a:p>
          <a:p>
            <a:pPr marL="109728" indent="0">
              <a:buNone/>
            </a:pPr>
            <a:r>
              <a:rPr lang="en-US" sz="2800" dirty="0"/>
              <a:t>a) fairy tale		</a:t>
            </a:r>
            <a:r>
              <a:rPr lang="en-US" sz="2800" dirty="0" smtClean="0"/>
              <a:t>   b</a:t>
            </a:r>
            <a:r>
              <a:rPr lang="en-US" sz="2800" dirty="0"/>
              <a:t>) nursery rhyme</a:t>
            </a:r>
          </a:p>
          <a:p>
            <a:pPr marL="109728" indent="0">
              <a:buNone/>
            </a:pPr>
            <a:r>
              <a:rPr lang="en-US" sz="2800" dirty="0"/>
              <a:t>c) tongue twister	</a:t>
            </a:r>
            <a:r>
              <a:rPr lang="en-US" sz="2800" dirty="0" smtClean="0"/>
              <a:t>   d</a:t>
            </a:r>
            <a:r>
              <a:rPr lang="en-US" sz="2800" dirty="0"/>
              <a:t>) syllable</a:t>
            </a:r>
          </a:p>
          <a:p>
            <a:pPr marL="109728" indent="0">
              <a:buNone/>
            </a:pPr>
            <a:endParaRPr lang="en-US" sz="2800" dirty="0" smtClean="0"/>
          </a:p>
          <a:p>
            <a:pPr marL="109728" indent="0">
              <a:buNone/>
            </a:pPr>
            <a:endParaRPr lang="en-US" sz="1600" dirty="0"/>
          </a:p>
        </p:txBody>
      </p:sp>
    </p:spTree>
    <p:extLst>
      <p:ext uri="{BB962C8B-B14F-4D97-AF65-F5344CB8AC3E}">
        <p14:creationId xmlns:p14="http://schemas.microsoft.com/office/powerpoint/2010/main" val="11084176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332656"/>
            <a:ext cx="8712968" cy="5976664"/>
          </a:xfrm>
        </p:spPr>
        <p:txBody>
          <a:bodyPr>
            <a:normAutofit/>
          </a:bodyPr>
          <a:lstStyle/>
          <a:p>
            <a:pPr marL="109728" indent="0">
              <a:buNone/>
            </a:pPr>
            <a:endParaRPr lang="en-US" sz="1900" dirty="0"/>
          </a:p>
          <a:p>
            <a:pPr marL="109728" indent="0">
              <a:buNone/>
            </a:pPr>
            <a:r>
              <a:rPr lang="en-US" sz="3000" dirty="0" smtClean="0"/>
              <a:t>42. </a:t>
            </a:r>
            <a:r>
              <a:rPr lang="en-US" sz="3000" dirty="0"/>
              <a:t>A musical instrument which produces music based on a regular pattern of rhythmic changes is called _____________.</a:t>
            </a:r>
          </a:p>
          <a:p>
            <a:pPr marL="109728" indent="0">
              <a:buNone/>
            </a:pPr>
            <a:r>
              <a:rPr lang="en-US" sz="3000" dirty="0"/>
              <a:t>a) rhythm sticks	</a:t>
            </a:r>
            <a:r>
              <a:rPr lang="en-US" sz="3000" dirty="0" smtClean="0"/>
              <a:t>   </a:t>
            </a:r>
            <a:r>
              <a:rPr lang="en-US" sz="3000" dirty="0" smtClean="0"/>
              <a:t>   b</a:t>
            </a:r>
            <a:r>
              <a:rPr lang="en-US" sz="3000" dirty="0"/>
              <a:t>) drum</a:t>
            </a:r>
          </a:p>
          <a:p>
            <a:pPr marL="109728" indent="0">
              <a:buNone/>
            </a:pPr>
            <a:r>
              <a:rPr lang="en-US" sz="3000" dirty="0"/>
              <a:t>c) xylophone		</a:t>
            </a:r>
            <a:r>
              <a:rPr lang="en-US" sz="3000" dirty="0" smtClean="0"/>
              <a:t>   </a:t>
            </a:r>
            <a:r>
              <a:rPr lang="en-US" sz="3000" dirty="0" smtClean="0"/>
              <a:t>   d</a:t>
            </a:r>
            <a:r>
              <a:rPr lang="en-US" sz="3000" dirty="0"/>
              <a:t>) </a:t>
            </a:r>
            <a:r>
              <a:rPr lang="en-US" sz="3000" dirty="0" smtClean="0"/>
              <a:t>accordion</a:t>
            </a:r>
          </a:p>
          <a:p>
            <a:pPr marL="109728" indent="0">
              <a:buNone/>
            </a:pPr>
            <a:endParaRPr lang="en-US" sz="1400" dirty="0"/>
          </a:p>
          <a:p>
            <a:pPr marL="109728" indent="0">
              <a:buNone/>
            </a:pPr>
            <a:r>
              <a:rPr lang="en-US" sz="3200" dirty="0" smtClean="0"/>
              <a:t>43. </a:t>
            </a:r>
            <a:r>
              <a:rPr lang="en-US" sz="3200" dirty="0"/>
              <a:t>A musical instrument which consists of a row of wooden bars of different lengths is called _____________.</a:t>
            </a:r>
          </a:p>
          <a:p>
            <a:pPr marL="109728" indent="0">
              <a:buNone/>
            </a:pPr>
            <a:r>
              <a:rPr lang="en-US" sz="3200" dirty="0"/>
              <a:t>a) rhythm sticks	</a:t>
            </a:r>
            <a:r>
              <a:rPr lang="en-US" sz="3200" dirty="0" smtClean="0"/>
              <a:t>      b</a:t>
            </a:r>
            <a:r>
              <a:rPr lang="en-US" sz="3200" dirty="0"/>
              <a:t>) xylophone </a:t>
            </a:r>
          </a:p>
          <a:p>
            <a:pPr marL="109728" indent="0">
              <a:buNone/>
            </a:pPr>
            <a:r>
              <a:rPr lang="en-US" sz="3200" dirty="0"/>
              <a:t>c) drum	                 </a:t>
            </a:r>
            <a:r>
              <a:rPr lang="en-US" sz="3200" dirty="0" smtClean="0"/>
              <a:t>   </a:t>
            </a:r>
            <a:r>
              <a:rPr lang="en-US" sz="3200" dirty="0" smtClean="0"/>
              <a:t>d</a:t>
            </a:r>
            <a:r>
              <a:rPr lang="en-US" sz="3200" dirty="0"/>
              <a:t>) accordion</a:t>
            </a:r>
          </a:p>
          <a:p>
            <a:pPr marL="109728" indent="0">
              <a:buNone/>
            </a:pPr>
            <a:endParaRPr lang="en-US" sz="3000" dirty="0"/>
          </a:p>
        </p:txBody>
      </p:sp>
    </p:spTree>
    <p:extLst>
      <p:ext uri="{BB962C8B-B14F-4D97-AF65-F5344CB8AC3E}">
        <p14:creationId xmlns:p14="http://schemas.microsoft.com/office/powerpoint/2010/main" val="17440596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6632"/>
            <a:ext cx="8568952" cy="6480720"/>
          </a:xfrm>
        </p:spPr>
        <p:txBody>
          <a:bodyPr>
            <a:normAutofit fontScale="92500" lnSpcReduction="10000"/>
          </a:bodyPr>
          <a:lstStyle/>
          <a:p>
            <a:pPr marL="109728" indent="0">
              <a:buNone/>
            </a:pPr>
            <a:endParaRPr lang="en-US" sz="1700" dirty="0"/>
          </a:p>
          <a:p>
            <a:pPr marL="109728" indent="0">
              <a:buNone/>
            </a:pPr>
            <a:r>
              <a:rPr lang="en-US" sz="3300" dirty="0" smtClean="0"/>
              <a:t>44. </a:t>
            </a:r>
            <a:r>
              <a:rPr lang="en-US" sz="3300" dirty="0"/>
              <a:t>A musical instrument which consists of a skin stretched tightly over a round frame played by beating it with sticks or hands is called _____________.</a:t>
            </a:r>
          </a:p>
          <a:p>
            <a:pPr marL="109728" indent="0">
              <a:buNone/>
            </a:pPr>
            <a:r>
              <a:rPr lang="en-US" sz="3300" dirty="0"/>
              <a:t>a) xylophone		</a:t>
            </a:r>
            <a:r>
              <a:rPr lang="en-US" sz="3300" dirty="0" smtClean="0"/>
              <a:t>       b</a:t>
            </a:r>
            <a:r>
              <a:rPr lang="en-US" sz="3300" dirty="0"/>
              <a:t>) drum</a:t>
            </a:r>
          </a:p>
          <a:p>
            <a:pPr marL="109728" indent="0">
              <a:buNone/>
            </a:pPr>
            <a:r>
              <a:rPr lang="en-US" sz="3300" dirty="0"/>
              <a:t>c) rhythm sticks		</a:t>
            </a:r>
            <a:r>
              <a:rPr lang="en-US" sz="3300" dirty="0" smtClean="0"/>
              <a:t>d</a:t>
            </a:r>
            <a:r>
              <a:rPr lang="en-US" sz="3300" dirty="0"/>
              <a:t>) </a:t>
            </a:r>
            <a:r>
              <a:rPr lang="en-US" sz="3300" dirty="0" smtClean="0"/>
              <a:t>accordion</a:t>
            </a:r>
          </a:p>
          <a:p>
            <a:pPr marL="109728" indent="0">
              <a:buNone/>
            </a:pPr>
            <a:endParaRPr lang="en-US" sz="1700" dirty="0"/>
          </a:p>
          <a:p>
            <a:pPr marL="109728" indent="0">
              <a:buNone/>
            </a:pPr>
            <a:r>
              <a:rPr lang="en-US" sz="3300" dirty="0" smtClean="0"/>
              <a:t>45. </a:t>
            </a:r>
            <a:r>
              <a:rPr lang="en-US" sz="3300" dirty="0"/>
              <a:t>A musical instrument in the shape of the large box which you hold in your hands and play by pressing keys on either side while moving the two sides together and apart is called _____________.</a:t>
            </a:r>
          </a:p>
          <a:p>
            <a:pPr marL="109728" indent="0">
              <a:buNone/>
            </a:pPr>
            <a:r>
              <a:rPr lang="en-US" sz="3300" dirty="0" smtClean="0"/>
              <a:t>a</a:t>
            </a:r>
            <a:r>
              <a:rPr lang="en-US" sz="3300" dirty="0"/>
              <a:t>) rhythm sticks		</a:t>
            </a:r>
            <a:r>
              <a:rPr lang="en-US" sz="3300" dirty="0" smtClean="0"/>
              <a:t> b</a:t>
            </a:r>
            <a:r>
              <a:rPr lang="en-US" sz="3300" dirty="0"/>
              <a:t>) drum</a:t>
            </a:r>
          </a:p>
          <a:p>
            <a:pPr marL="109728" indent="0">
              <a:buNone/>
            </a:pPr>
            <a:r>
              <a:rPr lang="en-US" sz="3300" dirty="0" smtClean="0"/>
              <a:t>c</a:t>
            </a:r>
            <a:r>
              <a:rPr lang="en-US" sz="3300" dirty="0"/>
              <a:t>) xylophone	 </a:t>
            </a:r>
            <a:r>
              <a:rPr lang="en-US" sz="3300" dirty="0" smtClean="0"/>
              <a:t>               d</a:t>
            </a:r>
            <a:r>
              <a:rPr lang="en-US" sz="3300" dirty="0"/>
              <a:t>) accordion</a:t>
            </a:r>
          </a:p>
          <a:p>
            <a:pPr marL="109728" indent="0">
              <a:buNone/>
            </a:pPr>
            <a:endParaRPr lang="en-US" dirty="0"/>
          </a:p>
        </p:txBody>
      </p:sp>
    </p:spTree>
    <p:extLst>
      <p:ext uri="{BB962C8B-B14F-4D97-AF65-F5344CB8AC3E}">
        <p14:creationId xmlns:p14="http://schemas.microsoft.com/office/powerpoint/2010/main" val="29296688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484784"/>
            <a:ext cx="8640960" cy="4896544"/>
          </a:xfrm>
        </p:spPr>
        <p:txBody>
          <a:bodyPr>
            <a:normAutofit fontScale="85000" lnSpcReduction="20000"/>
          </a:bodyPr>
          <a:lstStyle/>
          <a:p>
            <a:pPr marL="109728" indent="0">
              <a:buNone/>
            </a:pPr>
            <a:r>
              <a:rPr lang="en-US" sz="3600" dirty="0" smtClean="0"/>
              <a:t>Answer the question in a few sentences:</a:t>
            </a:r>
          </a:p>
          <a:p>
            <a:pPr marL="109728" indent="0">
              <a:buNone/>
            </a:pPr>
            <a:endParaRPr lang="en-US" sz="1300" dirty="0" smtClean="0"/>
          </a:p>
          <a:p>
            <a:pPr marL="109728" indent="0">
              <a:buNone/>
            </a:pPr>
            <a:r>
              <a:rPr lang="en-US" sz="3600" dirty="0" smtClean="0"/>
              <a:t>1. What </a:t>
            </a:r>
            <a:r>
              <a:rPr lang="en-US" sz="3600" dirty="0"/>
              <a:t>are the characteristics of a good story teller and a good story for preschool children? </a:t>
            </a:r>
            <a:endParaRPr lang="en-US" sz="3600" dirty="0" smtClean="0"/>
          </a:p>
          <a:p>
            <a:pPr marL="109728" indent="0">
              <a:buNone/>
            </a:pPr>
            <a:r>
              <a:rPr lang="en-US" sz="3600" dirty="0" smtClean="0"/>
              <a:t>(</a:t>
            </a:r>
            <a:r>
              <a:rPr lang="en-US" sz="3600" dirty="0"/>
              <a:t>Unit 16 -</a:t>
            </a:r>
            <a:r>
              <a:rPr lang="en-US" sz="3600" i="1" dirty="0"/>
              <a:t> </a:t>
            </a:r>
            <a:r>
              <a:rPr lang="en-GB" sz="3600" i="1" dirty="0"/>
              <a:t>STORY TELLING</a:t>
            </a:r>
            <a:r>
              <a:rPr lang="en-US" sz="3600" dirty="0" smtClean="0"/>
              <a:t>)</a:t>
            </a:r>
          </a:p>
          <a:p>
            <a:pPr marL="109728" indent="0">
              <a:buNone/>
            </a:pPr>
            <a:endParaRPr lang="en-US" sz="1400" dirty="0"/>
          </a:p>
          <a:p>
            <a:pPr marL="109728" indent="0">
              <a:buNone/>
            </a:pPr>
            <a:r>
              <a:rPr lang="en-US" sz="3600" dirty="0"/>
              <a:t>2. What can we learn about children from their drawings? </a:t>
            </a:r>
            <a:endParaRPr lang="en-US" sz="3600" dirty="0" smtClean="0"/>
          </a:p>
          <a:p>
            <a:pPr marL="109728" indent="0">
              <a:buNone/>
            </a:pPr>
            <a:r>
              <a:rPr lang="en-US" sz="3600" dirty="0" smtClean="0"/>
              <a:t>(</a:t>
            </a:r>
            <a:r>
              <a:rPr lang="en-US" sz="3600" dirty="0"/>
              <a:t>Unit 17 -</a:t>
            </a:r>
            <a:r>
              <a:rPr lang="en-US" sz="3600" i="1" dirty="0"/>
              <a:t> </a:t>
            </a:r>
            <a:r>
              <a:rPr lang="en-GB" sz="3600" i="1" dirty="0"/>
              <a:t>DRAWING</a:t>
            </a:r>
            <a:r>
              <a:rPr lang="en-US" sz="3600" dirty="0"/>
              <a:t>) </a:t>
            </a:r>
            <a:endParaRPr lang="en-US" sz="3600" dirty="0" smtClean="0"/>
          </a:p>
          <a:p>
            <a:pPr marL="109728" indent="0">
              <a:buNone/>
            </a:pPr>
            <a:endParaRPr lang="en-US" sz="2200" dirty="0" smtClean="0"/>
          </a:p>
          <a:p>
            <a:pPr marL="109728" indent="0">
              <a:buNone/>
            </a:pPr>
            <a:r>
              <a:rPr lang="en-US" sz="3600" dirty="0" smtClean="0"/>
              <a:t>   </a:t>
            </a:r>
            <a:r>
              <a:rPr lang="en-US" sz="3600" b="1" u="sng" dirty="0" smtClean="0"/>
              <a:t>MAX. FOR THE WHOLE TEST: 30 points!</a:t>
            </a:r>
            <a:endParaRPr lang="en-US" sz="3600" b="1" u="sng" dirty="0"/>
          </a:p>
          <a:p>
            <a:endParaRPr lang="en-US" dirty="0"/>
          </a:p>
        </p:txBody>
      </p:sp>
      <p:sp>
        <p:nvSpPr>
          <p:cNvPr id="3" name="Title 2"/>
          <p:cNvSpPr>
            <a:spLocks noGrp="1"/>
          </p:cNvSpPr>
          <p:nvPr>
            <p:ph type="title"/>
          </p:nvPr>
        </p:nvSpPr>
        <p:spPr/>
        <p:txBody>
          <a:bodyPr>
            <a:normAutofit fontScale="90000"/>
          </a:bodyPr>
          <a:lstStyle/>
          <a:p>
            <a:r>
              <a:rPr lang="en-US" u="sng" dirty="0" smtClean="0">
                <a:effectLst/>
              </a:rPr>
              <a:t/>
            </a:r>
            <a:br>
              <a:rPr lang="en-US" u="sng" dirty="0" smtClean="0">
                <a:effectLst/>
              </a:rPr>
            </a:br>
            <a:r>
              <a:rPr lang="en-US" u="sng" dirty="0">
                <a:effectLst/>
              </a:rPr>
              <a:t/>
            </a:r>
            <a:br>
              <a:rPr lang="en-US" u="sng" dirty="0">
                <a:effectLst/>
              </a:rPr>
            </a:br>
            <a:r>
              <a:rPr lang="en-US" sz="5300" u="sng" dirty="0" smtClean="0">
                <a:effectLst/>
              </a:rPr>
              <a:t>Part two</a:t>
            </a:r>
            <a:r>
              <a:rPr lang="en-US" sz="5300" dirty="0" smtClean="0">
                <a:effectLst/>
              </a:rPr>
              <a:t> </a:t>
            </a:r>
            <a:r>
              <a:rPr lang="en-US" sz="4000" dirty="0" smtClean="0">
                <a:effectLst/>
              </a:rPr>
              <a:t>(5 points)</a:t>
            </a:r>
            <a:r>
              <a:rPr lang="en-US" dirty="0">
                <a:effectLst/>
              </a:rPr>
              <a:t/>
            </a:r>
            <a:br>
              <a:rPr lang="en-US" dirty="0">
                <a:effectLst/>
              </a:rPr>
            </a:br>
            <a:r>
              <a:rPr lang="en-US" dirty="0">
                <a:effectLst/>
              </a:rPr>
              <a:t/>
            </a:r>
            <a:br>
              <a:rPr lang="en-US" dirty="0">
                <a:effectLst/>
              </a:rPr>
            </a:br>
            <a:endParaRPr lang="en-US" dirty="0"/>
          </a:p>
        </p:txBody>
      </p:sp>
    </p:spTree>
    <p:extLst>
      <p:ext uri="{BB962C8B-B14F-4D97-AF65-F5344CB8AC3E}">
        <p14:creationId xmlns:p14="http://schemas.microsoft.com/office/powerpoint/2010/main" val="1483312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340768"/>
            <a:ext cx="8568952" cy="5184576"/>
          </a:xfrm>
        </p:spPr>
        <p:txBody>
          <a:bodyPr>
            <a:normAutofit/>
          </a:bodyPr>
          <a:lstStyle/>
          <a:p>
            <a:r>
              <a:rPr lang="en-US" sz="2800" dirty="0"/>
              <a:t>Please, circle the correct answer (</a:t>
            </a:r>
            <a:r>
              <a:rPr lang="en-US" sz="2800" dirty="0" err="1"/>
              <a:t>a,b,c</a:t>
            </a:r>
            <a:r>
              <a:rPr lang="en-US" sz="2800" dirty="0"/>
              <a:t> or d</a:t>
            </a:r>
            <a:r>
              <a:rPr lang="en-US" sz="2800" dirty="0" smtClean="0"/>
              <a:t>).</a:t>
            </a:r>
          </a:p>
          <a:p>
            <a:pPr marL="109728" indent="0">
              <a:buNone/>
            </a:pPr>
            <a:endParaRPr lang="en-US" sz="800" dirty="0" smtClean="0"/>
          </a:p>
          <a:p>
            <a:pPr marL="109728" indent="0">
              <a:buNone/>
            </a:pPr>
            <a:r>
              <a:rPr lang="en-US" sz="2800" dirty="0" smtClean="0"/>
              <a:t>1</a:t>
            </a:r>
            <a:r>
              <a:rPr lang="en-US" sz="2800" dirty="0"/>
              <a:t>. American English equivalent for the British English word “lift” is: </a:t>
            </a:r>
          </a:p>
          <a:p>
            <a:pPr marL="109728" indent="0">
              <a:buNone/>
            </a:pPr>
            <a:r>
              <a:rPr lang="en-US" sz="2800" dirty="0"/>
              <a:t>a) sidewalk	 </a:t>
            </a:r>
            <a:r>
              <a:rPr lang="en-US" sz="2800" dirty="0" smtClean="0"/>
              <a:t>   b</a:t>
            </a:r>
            <a:r>
              <a:rPr lang="en-US" sz="2800" dirty="0"/>
              <a:t>) subway</a:t>
            </a:r>
          </a:p>
          <a:p>
            <a:pPr marL="109728" indent="0">
              <a:buNone/>
            </a:pPr>
            <a:r>
              <a:rPr lang="en-US" sz="2800" dirty="0" smtClean="0"/>
              <a:t>c</a:t>
            </a:r>
            <a:r>
              <a:rPr lang="en-US" sz="2800" dirty="0"/>
              <a:t>) </a:t>
            </a:r>
            <a:r>
              <a:rPr lang="en-US" sz="2800" dirty="0" smtClean="0"/>
              <a:t>elevator            d</a:t>
            </a:r>
            <a:r>
              <a:rPr lang="en-US" sz="2800" dirty="0"/>
              <a:t>) escalator</a:t>
            </a:r>
          </a:p>
          <a:p>
            <a:pPr marL="109728" indent="0">
              <a:buNone/>
            </a:pPr>
            <a:endParaRPr lang="en-US" sz="1600" dirty="0" smtClean="0"/>
          </a:p>
          <a:p>
            <a:pPr marL="109728" indent="0">
              <a:buNone/>
            </a:pPr>
            <a:r>
              <a:rPr lang="en-US" sz="2800" dirty="0" smtClean="0"/>
              <a:t>2</a:t>
            </a:r>
            <a:r>
              <a:rPr lang="en-US" sz="2800" dirty="0"/>
              <a:t>. American English equivalent for the British English word “petrol” is: </a:t>
            </a:r>
          </a:p>
          <a:p>
            <a:pPr marL="109728" indent="0">
              <a:buNone/>
            </a:pPr>
            <a:r>
              <a:rPr lang="en-US" sz="2800" dirty="0"/>
              <a:t>a) oil	 </a:t>
            </a:r>
            <a:r>
              <a:rPr lang="en-US" sz="2800" dirty="0" smtClean="0"/>
              <a:t>            b</a:t>
            </a:r>
            <a:r>
              <a:rPr lang="en-US" sz="2800" dirty="0"/>
              <a:t>) gas</a:t>
            </a:r>
          </a:p>
          <a:p>
            <a:pPr marL="109728" indent="0">
              <a:buNone/>
            </a:pPr>
            <a:r>
              <a:rPr lang="en-US" sz="2800" dirty="0"/>
              <a:t>c) engine	 </a:t>
            </a:r>
            <a:r>
              <a:rPr lang="en-US" sz="2800" dirty="0" smtClean="0"/>
              <a:t>            d</a:t>
            </a:r>
            <a:r>
              <a:rPr lang="en-US" sz="2800" dirty="0"/>
              <a:t>) tire</a:t>
            </a:r>
          </a:p>
          <a:p>
            <a:pPr marL="109728" indent="0">
              <a:buNone/>
            </a:pPr>
            <a:endParaRPr lang="en-US" dirty="0"/>
          </a:p>
        </p:txBody>
      </p:sp>
      <p:sp>
        <p:nvSpPr>
          <p:cNvPr id="3" name="Title 2"/>
          <p:cNvSpPr>
            <a:spLocks noGrp="1"/>
          </p:cNvSpPr>
          <p:nvPr>
            <p:ph type="title"/>
          </p:nvPr>
        </p:nvSpPr>
        <p:spPr/>
        <p:txBody>
          <a:bodyPr>
            <a:normAutofit fontScale="90000"/>
          </a:bodyPr>
          <a:lstStyle/>
          <a:p>
            <a:r>
              <a:rPr lang="en-US" u="sng" dirty="0" smtClean="0">
                <a:effectLst/>
              </a:rPr>
              <a:t/>
            </a:r>
            <a:br>
              <a:rPr lang="en-US" u="sng" dirty="0" smtClean="0">
                <a:effectLst/>
              </a:rPr>
            </a:br>
            <a:r>
              <a:rPr lang="en-US" sz="5300" u="sng" dirty="0" smtClean="0">
                <a:effectLst/>
              </a:rPr>
              <a:t>Part one</a:t>
            </a:r>
            <a:r>
              <a:rPr lang="en-US" sz="5300" dirty="0" smtClean="0">
                <a:effectLst/>
              </a:rPr>
              <a:t> </a:t>
            </a:r>
            <a:r>
              <a:rPr lang="en-US" sz="4000" dirty="0" smtClean="0">
                <a:effectLst/>
              </a:rPr>
              <a:t>(25 points)</a:t>
            </a:r>
            <a:r>
              <a:rPr lang="en-US" dirty="0">
                <a:effectLst/>
              </a:rPr>
              <a:t/>
            </a:r>
            <a:br>
              <a:rPr lang="en-US" dirty="0">
                <a:effectLst/>
              </a:rPr>
            </a:br>
            <a:endParaRPr lang="en-US" dirty="0">
              <a:effectLst/>
            </a:endParaRPr>
          </a:p>
        </p:txBody>
      </p:sp>
    </p:spTree>
    <p:extLst>
      <p:ext uri="{BB962C8B-B14F-4D97-AF65-F5344CB8AC3E}">
        <p14:creationId xmlns:p14="http://schemas.microsoft.com/office/powerpoint/2010/main" val="13754269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6048672"/>
          </a:xfrm>
        </p:spPr>
        <p:txBody>
          <a:bodyPr>
            <a:normAutofit lnSpcReduction="10000"/>
          </a:bodyPr>
          <a:lstStyle/>
          <a:p>
            <a:pPr marL="109728" indent="0">
              <a:buNone/>
            </a:pPr>
            <a:r>
              <a:rPr lang="en-US" sz="3000" dirty="0"/>
              <a:t>3. American English equivalent for the British English word “chips” is: </a:t>
            </a:r>
          </a:p>
          <a:p>
            <a:pPr marL="109728" indent="0">
              <a:buNone/>
            </a:pPr>
            <a:r>
              <a:rPr lang="en-US" sz="3000" dirty="0"/>
              <a:t>a) French fries	 </a:t>
            </a:r>
            <a:r>
              <a:rPr lang="en-US" sz="3000" dirty="0" smtClean="0"/>
              <a:t>      b</a:t>
            </a:r>
            <a:r>
              <a:rPr lang="en-US" sz="3000" dirty="0"/>
              <a:t>) potatoes</a:t>
            </a:r>
          </a:p>
          <a:p>
            <a:pPr marL="109728" indent="0">
              <a:buNone/>
            </a:pPr>
            <a:r>
              <a:rPr lang="en-US" sz="3000" dirty="0"/>
              <a:t>c) crisps		 </a:t>
            </a:r>
            <a:r>
              <a:rPr lang="en-US" sz="3000" dirty="0" smtClean="0"/>
              <a:t>      d</a:t>
            </a:r>
            <a:r>
              <a:rPr lang="en-US" sz="3000" dirty="0"/>
              <a:t>) potato </a:t>
            </a:r>
            <a:r>
              <a:rPr lang="en-US" sz="3000" dirty="0" smtClean="0"/>
              <a:t>fries</a:t>
            </a:r>
          </a:p>
          <a:p>
            <a:pPr marL="109728" indent="0">
              <a:buNone/>
            </a:pPr>
            <a:endParaRPr lang="en-US" sz="900" dirty="0"/>
          </a:p>
          <a:p>
            <a:pPr marL="109728" indent="0">
              <a:buNone/>
            </a:pPr>
            <a:r>
              <a:rPr lang="en-US" sz="3000" dirty="0"/>
              <a:t>4. American English equivalent for the British English word “trainers” is: </a:t>
            </a:r>
          </a:p>
          <a:p>
            <a:pPr marL="109728" indent="0">
              <a:buNone/>
            </a:pPr>
            <a:r>
              <a:rPr lang="en-US" sz="3000" dirty="0"/>
              <a:t>a) boots		        </a:t>
            </a:r>
            <a:r>
              <a:rPr lang="en-US" sz="3000" dirty="0" smtClean="0"/>
              <a:t>b</a:t>
            </a:r>
            <a:r>
              <a:rPr lang="en-US" sz="3000" dirty="0"/>
              <a:t>) sneakers</a:t>
            </a:r>
          </a:p>
          <a:p>
            <a:pPr marL="109728" indent="0">
              <a:buNone/>
            </a:pPr>
            <a:r>
              <a:rPr lang="en-US" sz="3000" dirty="0"/>
              <a:t>c) shoes			</a:t>
            </a:r>
            <a:r>
              <a:rPr lang="en-US" sz="3000" dirty="0" smtClean="0"/>
              <a:t>d</a:t>
            </a:r>
            <a:r>
              <a:rPr lang="en-US" sz="3000" dirty="0"/>
              <a:t>) </a:t>
            </a:r>
            <a:r>
              <a:rPr lang="en-US" sz="3000" dirty="0" smtClean="0"/>
              <a:t>sandals</a:t>
            </a:r>
          </a:p>
          <a:p>
            <a:pPr marL="109728" indent="0">
              <a:buNone/>
            </a:pPr>
            <a:endParaRPr lang="en-US" sz="900" dirty="0"/>
          </a:p>
          <a:p>
            <a:pPr marL="109728" indent="0">
              <a:buNone/>
            </a:pPr>
            <a:r>
              <a:rPr lang="en-US" sz="3000" dirty="0"/>
              <a:t>5. American English equivalent for the British English word “pavement” is: </a:t>
            </a:r>
          </a:p>
          <a:p>
            <a:pPr marL="109728" indent="0">
              <a:buNone/>
            </a:pPr>
            <a:r>
              <a:rPr lang="en-US" sz="3000" dirty="0"/>
              <a:t>a) sidewalk		</a:t>
            </a:r>
            <a:r>
              <a:rPr lang="en-US" sz="3000" dirty="0" smtClean="0"/>
              <a:t>b</a:t>
            </a:r>
            <a:r>
              <a:rPr lang="en-US" sz="3000" dirty="0"/>
              <a:t>) elevator</a:t>
            </a:r>
          </a:p>
          <a:p>
            <a:pPr marL="109728" indent="0">
              <a:buNone/>
            </a:pPr>
            <a:r>
              <a:rPr lang="en-US" sz="3000" dirty="0"/>
              <a:t>c) escalator	 </a:t>
            </a:r>
            <a:r>
              <a:rPr lang="en-US" sz="3000" dirty="0" smtClean="0"/>
              <a:t>       d</a:t>
            </a:r>
            <a:r>
              <a:rPr lang="en-US" sz="3000" dirty="0"/>
              <a:t>) subway</a:t>
            </a:r>
          </a:p>
          <a:p>
            <a:pPr marL="109728" indent="0">
              <a:buNone/>
            </a:pPr>
            <a:endParaRPr lang="en-US" dirty="0"/>
          </a:p>
        </p:txBody>
      </p:sp>
    </p:spTree>
    <p:extLst>
      <p:ext uri="{BB962C8B-B14F-4D97-AF65-F5344CB8AC3E}">
        <p14:creationId xmlns:p14="http://schemas.microsoft.com/office/powerpoint/2010/main" val="24572946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435280" cy="6120680"/>
          </a:xfrm>
        </p:spPr>
        <p:txBody>
          <a:bodyPr>
            <a:normAutofit fontScale="92500" lnSpcReduction="10000"/>
          </a:bodyPr>
          <a:lstStyle/>
          <a:p>
            <a:pPr marL="109728" indent="0">
              <a:buNone/>
            </a:pPr>
            <a:r>
              <a:rPr lang="en-US" sz="3000" dirty="0"/>
              <a:t>6. If somebody says to you  </a:t>
            </a:r>
            <a:r>
              <a:rPr lang="en-US" sz="3000" i="1" dirty="0"/>
              <a:t>I beg your pardon?</a:t>
            </a:r>
            <a:r>
              <a:rPr lang="en-US" sz="3000" dirty="0"/>
              <a:t>, he wants you to:</a:t>
            </a:r>
          </a:p>
          <a:p>
            <a:pPr marL="109728" indent="0">
              <a:buNone/>
            </a:pPr>
            <a:r>
              <a:rPr lang="en-US" sz="3000" dirty="0"/>
              <a:t>a) let him pass		   </a:t>
            </a:r>
            <a:r>
              <a:rPr lang="en-US" sz="3000" dirty="0" smtClean="0"/>
              <a:t>     b</a:t>
            </a:r>
            <a:r>
              <a:rPr lang="en-US" sz="3000" dirty="0"/>
              <a:t>) do him a </a:t>
            </a:r>
            <a:r>
              <a:rPr lang="en-US" sz="3000" dirty="0" err="1"/>
              <a:t>favour</a:t>
            </a:r>
            <a:endParaRPr lang="en-US" sz="3000" dirty="0"/>
          </a:p>
          <a:p>
            <a:pPr marL="109728" indent="0">
              <a:buNone/>
            </a:pPr>
            <a:r>
              <a:rPr lang="en-US" sz="3000" dirty="0"/>
              <a:t>c) repeat what you said   </a:t>
            </a:r>
            <a:r>
              <a:rPr lang="en-US" sz="3000" dirty="0" smtClean="0"/>
              <a:t> d</a:t>
            </a:r>
            <a:r>
              <a:rPr lang="en-US" sz="3000" dirty="0"/>
              <a:t>) answer a question</a:t>
            </a:r>
          </a:p>
          <a:p>
            <a:pPr marL="109728" indent="0">
              <a:buNone/>
            </a:pPr>
            <a:endParaRPr lang="en-US" sz="1900" dirty="0"/>
          </a:p>
          <a:p>
            <a:pPr marL="109728" indent="0">
              <a:buNone/>
            </a:pPr>
            <a:r>
              <a:rPr lang="en-US" sz="3000" dirty="0"/>
              <a:t>7. The </a:t>
            </a:r>
            <a:r>
              <a:rPr lang="en-US" sz="3000" u="sng" dirty="0"/>
              <a:t>wrong</a:t>
            </a:r>
            <a:r>
              <a:rPr lang="en-US" sz="3000" dirty="0"/>
              <a:t> reply to the sentence </a:t>
            </a:r>
            <a:r>
              <a:rPr lang="en-US" sz="3000" i="1" dirty="0"/>
              <a:t>Thank you very much</a:t>
            </a:r>
            <a:r>
              <a:rPr lang="en-US" sz="3000" dirty="0"/>
              <a:t> is:</a:t>
            </a:r>
          </a:p>
          <a:p>
            <a:pPr marL="109728" indent="0">
              <a:buNone/>
            </a:pPr>
            <a:r>
              <a:rPr lang="en-US" sz="3000" dirty="0"/>
              <a:t>a) Not at all.	              </a:t>
            </a:r>
            <a:r>
              <a:rPr lang="en-US" sz="3000" dirty="0" smtClean="0"/>
              <a:t> b</a:t>
            </a:r>
            <a:r>
              <a:rPr lang="en-US" sz="3000" dirty="0"/>
              <a:t>) Don’t mention it.</a:t>
            </a:r>
          </a:p>
          <a:p>
            <a:pPr marL="109728" indent="0">
              <a:buNone/>
            </a:pPr>
            <a:r>
              <a:rPr lang="en-US" sz="3000" dirty="0"/>
              <a:t>c) You’re welcome.         </a:t>
            </a:r>
            <a:r>
              <a:rPr lang="en-US" sz="3000" dirty="0" smtClean="0"/>
              <a:t>d) </a:t>
            </a:r>
            <a:r>
              <a:rPr lang="en-US" sz="3000" dirty="0"/>
              <a:t>Welcome back</a:t>
            </a:r>
            <a:r>
              <a:rPr lang="en-US" sz="3000" dirty="0" smtClean="0"/>
              <a:t>.</a:t>
            </a:r>
          </a:p>
          <a:p>
            <a:pPr marL="109728" indent="0">
              <a:buNone/>
            </a:pPr>
            <a:endParaRPr lang="en-US" sz="1900" dirty="0"/>
          </a:p>
          <a:p>
            <a:pPr marL="109728" indent="0">
              <a:buNone/>
            </a:pPr>
            <a:r>
              <a:rPr lang="en-US" sz="3000" dirty="0"/>
              <a:t>8. If you want to do something very much, although that it is not good, you are </a:t>
            </a:r>
            <a:r>
              <a:rPr lang="en-US" sz="3000" dirty="0" smtClean="0"/>
              <a:t>_________.</a:t>
            </a:r>
            <a:endParaRPr lang="en-US" sz="3000" dirty="0"/>
          </a:p>
          <a:p>
            <a:pPr marL="109728" indent="0">
              <a:buNone/>
            </a:pPr>
            <a:r>
              <a:rPr lang="en-US" sz="3000" dirty="0"/>
              <a:t>a) willing		 </a:t>
            </a:r>
            <a:r>
              <a:rPr lang="en-US" sz="3000" dirty="0" smtClean="0"/>
              <a:t>             b</a:t>
            </a:r>
            <a:r>
              <a:rPr lang="en-US" sz="3000" dirty="0"/>
              <a:t>) incompetent</a:t>
            </a:r>
          </a:p>
          <a:p>
            <a:pPr marL="109728" indent="0">
              <a:buNone/>
            </a:pPr>
            <a:r>
              <a:rPr lang="en-US" sz="3000" dirty="0"/>
              <a:t>c) uncomfortable	 </a:t>
            </a:r>
            <a:r>
              <a:rPr lang="en-US" sz="3000" dirty="0" smtClean="0"/>
              <a:t>     d</a:t>
            </a:r>
            <a:r>
              <a:rPr lang="en-US" sz="3000" dirty="0"/>
              <a:t>) </a:t>
            </a:r>
            <a:r>
              <a:rPr lang="en-US" sz="3000" dirty="0" smtClean="0"/>
              <a:t>tempted</a:t>
            </a:r>
            <a:endParaRPr lang="en-US" sz="3000" dirty="0"/>
          </a:p>
        </p:txBody>
      </p:sp>
    </p:spTree>
    <p:extLst>
      <p:ext uri="{BB962C8B-B14F-4D97-AF65-F5344CB8AC3E}">
        <p14:creationId xmlns:p14="http://schemas.microsoft.com/office/powerpoint/2010/main" val="17218891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363272" cy="5976664"/>
          </a:xfrm>
        </p:spPr>
        <p:txBody>
          <a:bodyPr>
            <a:normAutofit lnSpcReduction="10000"/>
          </a:bodyPr>
          <a:lstStyle/>
          <a:p>
            <a:pPr marL="109728" indent="0">
              <a:buNone/>
            </a:pPr>
            <a:r>
              <a:rPr lang="en-US" dirty="0"/>
              <a:t>9. If you are slightly worried or embarrassed, you are _____________.</a:t>
            </a:r>
          </a:p>
          <a:p>
            <a:pPr marL="109728" indent="0">
              <a:buNone/>
            </a:pPr>
            <a:r>
              <a:rPr lang="en-US" dirty="0"/>
              <a:t>a) tempted		</a:t>
            </a:r>
            <a:r>
              <a:rPr lang="en-US" dirty="0" smtClean="0"/>
              <a:t>b</a:t>
            </a:r>
            <a:r>
              <a:rPr lang="en-US" dirty="0"/>
              <a:t>) uncomfortable </a:t>
            </a:r>
          </a:p>
          <a:p>
            <a:pPr marL="109728" indent="0">
              <a:buNone/>
            </a:pPr>
            <a:r>
              <a:rPr lang="en-US" dirty="0"/>
              <a:t>c) incompetent		</a:t>
            </a:r>
            <a:r>
              <a:rPr lang="en-US" dirty="0" smtClean="0"/>
              <a:t>d</a:t>
            </a:r>
            <a:r>
              <a:rPr lang="en-US" dirty="0"/>
              <a:t>) willing </a:t>
            </a:r>
            <a:endParaRPr lang="en-US" dirty="0" smtClean="0"/>
          </a:p>
          <a:p>
            <a:pPr marL="109728" indent="0">
              <a:buNone/>
            </a:pPr>
            <a:endParaRPr lang="en-US" sz="1600" dirty="0"/>
          </a:p>
          <a:p>
            <a:pPr marL="109728" indent="0">
              <a:buNone/>
            </a:pPr>
            <a:r>
              <a:rPr lang="en-US" dirty="0"/>
              <a:t>10. If you are not able to do your job or task properly, you are _____________.</a:t>
            </a:r>
          </a:p>
          <a:p>
            <a:pPr marL="109728" indent="0">
              <a:buNone/>
            </a:pPr>
            <a:r>
              <a:rPr lang="en-US" dirty="0"/>
              <a:t>a) tempted		</a:t>
            </a:r>
            <a:r>
              <a:rPr lang="en-US" dirty="0" smtClean="0"/>
              <a:t>b</a:t>
            </a:r>
            <a:r>
              <a:rPr lang="en-US" dirty="0"/>
              <a:t>) </a:t>
            </a:r>
            <a:r>
              <a:rPr lang="en-US" dirty="0" smtClean="0"/>
              <a:t>uncomfortable</a:t>
            </a:r>
            <a:endParaRPr lang="en-US" dirty="0"/>
          </a:p>
          <a:p>
            <a:pPr marL="109728" indent="0">
              <a:buNone/>
            </a:pPr>
            <a:r>
              <a:rPr lang="en-US" dirty="0"/>
              <a:t>c) incompetent		</a:t>
            </a:r>
            <a:r>
              <a:rPr lang="en-US" dirty="0" smtClean="0"/>
              <a:t>d</a:t>
            </a:r>
            <a:r>
              <a:rPr lang="en-US" dirty="0"/>
              <a:t>) willing </a:t>
            </a:r>
            <a:endParaRPr lang="en-US" dirty="0" smtClean="0"/>
          </a:p>
          <a:p>
            <a:pPr marL="109728" indent="0">
              <a:buNone/>
            </a:pPr>
            <a:endParaRPr lang="en-US" sz="1600" dirty="0"/>
          </a:p>
          <a:p>
            <a:pPr marL="109728" indent="0">
              <a:buNone/>
            </a:pPr>
            <a:r>
              <a:rPr lang="en-US" dirty="0"/>
              <a:t>11. If you do not mind doing something, you are _____________ to do it.</a:t>
            </a:r>
          </a:p>
          <a:p>
            <a:pPr marL="109728" indent="0">
              <a:buNone/>
            </a:pPr>
            <a:r>
              <a:rPr lang="en-US" dirty="0"/>
              <a:t>a) willing			</a:t>
            </a:r>
            <a:r>
              <a:rPr lang="en-US" dirty="0" smtClean="0"/>
              <a:t>b</a:t>
            </a:r>
            <a:r>
              <a:rPr lang="en-US" dirty="0"/>
              <a:t>) incompetent</a:t>
            </a:r>
          </a:p>
          <a:p>
            <a:pPr marL="109728" indent="0">
              <a:buNone/>
            </a:pPr>
            <a:r>
              <a:rPr lang="en-US" dirty="0"/>
              <a:t>c) tempted		</a:t>
            </a:r>
            <a:r>
              <a:rPr lang="en-US" dirty="0" smtClean="0"/>
              <a:t>d</a:t>
            </a:r>
            <a:r>
              <a:rPr lang="en-US" dirty="0"/>
              <a:t>) uncomfortable</a:t>
            </a:r>
          </a:p>
          <a:p>
            <a:endParaRPr lang="en-US" dirty="0"/>
          </a:p>
        </p:txBody>
      </p:sp>
    </p:spTree>
    <p:extLst>
      <p:ext uri="{BB962C8B-B14F-4D97-AF65-F5344CB8AC3E}">
        <p14:creationId xmlns:p14="http://schemas.microsoft.com/office/powerpoint/2010/main" val="1460712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76672"/>
            <a:ext cx="8229600" cy="5976664"/>
          </a:xfrm>
        </p:spPr>
        <p:txBody>
          <a:bodyPr>
            <a:normAutofit fontScale="92500" lnSpcReduction="20000"/>
          </a:bodyPr>
          <a:lstStyle/>
          <a:p>
            <a:pPr marL="109728" indent="0">
              <a:buNone/>
            </a:pPr>
            <a:r>
              <a:rPr lang="en-US" sz="3000" dirty="0"/>
              <a:t>12. _____________ is a particular way of doing something.</a:t>
            </a:r>
          </a:p>
          <a:p>
            <a:pPr marL="109728" indent="0">
              <a:buNone/>
            </a:pPr>
            <a:r>
              <a:rPr lang="en-US" sz="3000" dirty="0"/>
              <a:t>a) </a:t>
            </a:r>
            <a:r>
              <a:rPr lang="en-US" sz="3000" dirty="0"/>
              <a:t>D</a:t>
            </a:r>
            <a:r>
              <a:rPr lang="en-US" sz="3000" dirty="0" smtClean="0"/>
              <a:t>oubt</a:t>
            </a:r>
            <a:r>
              <a:rPr lang="en-US" sz="3000" dirty="0"/>
              <a:t>			</a:t>
            </a:r>
            <a:r>
              <a:rPr lang="en-US" sz="3000" dirty="0" smtClean="0"/>
              <a:t>b</a:t>
            </a:r>
            <a:r>
              <a:rPr lang="en-US" sz="3000" dirty="0"/>
              <a:t>) </a:t>
            </a:r>
            <a:r>
              <a:rPr lang="en-US" sz="3000" dirty="0"/>
              <a:t>M</a:t>
            </a:r>
            <a:r>
              <a:rPr lang="en-US" sz="3000" dirty="0" smtClean="0"/>
              <a:t>ethod </a:t>
            </a:r>
            <a:endParaRPr lang="en-US" sz="3000" dirty="0"/>
          </a:p>
          <a:p>
            <a:pPr marL="109728" indent="0">
              <a:buNone/>
            </a:pPr>
            <a:r>
              <a:rPr lang="en-US" sz="3000" dirty="0"/>
              <a:t>c) </a:t>
            </a:r>
            <a:r>
              <a:rPr lang="en-US" sz="3000" dirty="0"/>
              <a:t>V</a:t>
            </a:r>
            <a:r>
              <a:rPr lang="en-US" sz="3000" dirty="0" smtClean="0"/>
              <a:t>ocabulary</a:t>
            </a:r>
            <a:r>
              <a:rPr lang="en-US" sz="3000" dirty="0"/>
              <a:t>		</a:t>
            </a:r>
            <a:r>
              <a:rPr lang="en-US" sz="3000" dirty="0" smtClean="0"/>
              <a:t>d</a:t>
            </a:r>
            <a:r>
              <a:rPr lang="en-US" sz="3000" dirty="0"/>
              <a:t>) </a:t>
            </a:r>
            <a:r>
              <a:rPr lang="en-US" sz="3000" dirty="0" smtClean="0"/>
              <a:t>D</a:t>
            </a:r>
            <a:r>
              <a:rPr lang="en-US" sz="3000" dirty="0" smtClean="0"/>
              <a:t>ictionary</a:t>
            </a:r>
            <a:endParaRPr lang="en-US" sz="3000" dirty="0" smtClean="0"/>
          </a:p>
          <a:p>
            <a:pPr marL="109728" indent="0">
              <a:buNone/>
            </a:pPr>
            <a:endParaRPr lang="en-US" sz="1700" dirty="0"/>
          </a:p>
          <a:p>
            <a:pPr marL="109728" indent="0">
              <a:buNone/>
            </a:pPr>
            <a:r>
              <a:rPr lang="en-US" sz="3000" dirty="0"/>
              <a:t>13. The total number of words you know in a particular language is called _____________.</a:t>
            </a:r>
          </a:p>
          <a:p>
            <a:pPr marL="109728" indent="0">
              <a:buNone/>
            </a:pPr>
            <a:r>
              <a:rPr lang="en-US" sz="3000" dirty="0"/>
              <a:t>a) doubt			</a:t>
            </a:r>
            <a:r>
              <a:rPr lang="en-US" sz="3000" dirty="0" smtClean="0"/>
              <a:t>b</a:t>
            </a:r>
            <a:r>
              <a:rPr lang="en-US" sz="3000" dirty="0"/>
              <a:t>) dictionary</a:t>
            </a:r>
          </a:p>
          <a:p>
            <a:pPr marL="109728" indent="0">
              <a:buNone/>
            </a:pPr>
            <a:r>
              <a:rPr lang="en-US" sz="3000" dirty="0"/>
              <a:t>c) method		</a:t>
            </a:r>
            <a:r>
              <a:rPr lang="en-US" sz="3000" dirty="0" smtClean="0"/>
              <a:t>d</a:t>
            </a:r>
            <a:r>
              <a:rPr lang="en-US" sz="3000" dirty="0"/>
              <a:t>) vocabulary </a:t>
            </a:r>
            <a:endParaRPr lang="en-US" sz="3000" dirty="0" smtClean="0"/>
          </a:p>
          <a:p>
            <a:pPr marL="109728" indent="0">
              <a:buNone/>
            </a:pPr>
            <a:endParaRPr lang="en-US" sz="1700" dirty="0"/>
          </a:p>
          <a:p>
            <a:pPr marL="109728" indent="0">
              <a:buNone/>
            </a:pPr>
            <a:r>
              <a:rPr lang="en-US" sz="3000" dirty="0"/>
              <a:t>14. A book in which words and phrases of a language are listed alphabetically is called _____________.</a:t>
            </a:r>
          </a:p>
          <a:p>
            <a:pPr marL="109728" indent="0">
              <a:buNone/>
            </a:pPr>
            <a:r>
              <a:rPr lang="en-US" sz="3000" dirty="0"/>
              <a:t>a) dictionary		</a:t>
            </a:r>
            <a:r>
              <a:rPr lang="en-US" sz="3000" dirty="0" smtClean="0"/>
              <a:t>b</a:t>
            </a:r>
            <a:r>
              <a:rPr lang="en-US" sz="3000" dirty="0"/>
              <a:t>) vocabulary</a:t>
            </a:r>
          </a:p>
          <a:p>
            <a:pPr marL="109728" indent="0">
              <a:buNone/>
            </a:pPr>
            <a:r>
              <a:rPr lang="en-US" sz="3000" dirty="0"/>
              <a:t>c) method		</a:t>
            </a:r>
            <a:r>
              <a:rPr lang="en-US" sz="3000" dirty="0" smtClean="0"/>
              <a:t>d</a:t>
            </a:r>
            <a:r>
              <a:rPr lang="en-US" sz="3000" dirty="0"/>
              <a:t>) doubt</a:t>
            </a:r>
          </a:p>
          <a:p>
            <a:endParaRPr lang="en-US" dirty="0"/>
          </a:p>
        </p:txBody>
      </p:sp>
    </p:spTree>
    <p:extLst>
      <p:ext uri="{BB962C8B-B14F-4D97-AF65-F5344CB8AC3E}">
        <p14:creationId xmlns:p14="http://schemas.microsoft.com/office/powerpoint/2010/main" val="2475697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116632"/>
            <a:ext cx="8568952" cy="6552728"/>
          </a:xfrm>
        </p:spPr>
        <p:txBody>
          <a:bodyPr>
            <a:noAutofit/>
          </a:bodyPr>
          <a:lstStyle/>
          <a:p>
            <a:pPr marL="109728" indent="0">
              <a:buNone/>
            </a:pPr>
            <a:r>
              <a:rPr lang="en-US" sz="2800" dirty="0"/>
              <a:t>15. If you _____________ somebody something, you communicate with them using speech.</a:t>
            </a:r>
          </a:p>
          <a:p>
            <a:pPr marL="109728" indent="0">
              <a:buNone/>
            </a:pPr>
            <a:r>
              <a:rPr lang="en-US" sz="2800" dirty="0" smtClean="0"/>
              <a:t>a</a:t>
            </a:r>
            <a:r>
              <a:rPr lang="en-US" sz="2800" dirty="0"/>
              <a:t>) recount		</a:t>
            </a:r>
            <a:r>
              <a:rPr lang="en-US" sz="2800" dirty="0" smtClean="0"/>
              <a:t>b</a:t>
            </a:r>
            <a:r>
              <a:rPr lang="en-US" sz="2800" dirty="0"/>
              <a:t>) gear</a:t>
            </a:r>
          </a:p>
          <a:p>
            <a:pPr marL="109728" indent="0">
              <a:buNone/>
            </a:pPr>
            <a:r>
              <a:rPr lang="en-US" sz="2800" dirty="0"/>
              <a:t>c) tell			</a:t>
            </a:r>
            <a:r>
              <a:rPr lang="en-US" sz="2800" dirty="0" smtClean="0"/>
              <a:t>d</a:t>
            </a:r>
            <a:r>
              <a:rPr lang="en-US" sz="2800" dirty="0"/>
              <a:t>) </a:t>
            </a:r>
            <a:r>
              <a:rPr lang="en-US" sz="2800" dirty="0" smtClean="0"/>
              <a:t>introduce</a:t>
            </a:r>
          </a:p>
          <a:p>
            <a:pPr marL="109728" indent="0">
              <a:buNone/>
            </a:pPr>
            <a:endParaRPr lang="en-US" sz="1400" dirty="0"/>
          </a:p>
          <a:p>
            <a:pPr marL="109728" indent="0">
              <a:buNone/>
            </a:pPr>
            <a:r>
              <a:rPr lang="en-US" sz="2800" dirty="0"/>
              <a:t>16. If you adjust or adapt a particular situation to the circumstances, you _____________ it.</a:t>
            </a:r>
          </a:p>
          <a:p>
            <a:pPr marL="109728" indent="0">
              <a:buNone/>
            </a:pPr>
            <a:r>
              <a:rPr lang="en-US" sz="2800" dirty="0"/>
              <a:t>a) tell			</a:t>
            </a:r>
            <a:r>
              <a:rPr lang="en-US" sz="2800" dirty="0" smtClean="0"/>
              <a:t>b</a:t>
            </a:r>
            <a:r>
              <a:rPr lang="en-US" sz="2800" dirty="0"/>
              <a:t>) gear</a:t>
            </a:r>
          </a:p>
          <a:p>
            <a:pPr marL="109728" indent="0">
              <a:buNone/>
            </a:pPr>
            <a:r>
              <a:rPr lang="en-US" sz="2800" dirty="0"/>
              <a:t>c) recount		</a:t>
            </a:r>
            <a:r>
              <a:rPr lang="en-US" sz="2800" dirty="0" smtClean="0"/>
              <a:t>d</a:t>
            </a:r>
            <a:r>
              <a:rPr lang="en-US" sz="2800" dirty="0"/>
              <a:t>) </a:t>
            </a:r>
            <a:r>
              <a:rPr lang="en-US" sz="2800" dirty="0" smtClean="0"/>
              <a:t>introduce</a:t>
            </a:r>
          </a:p>
          <a:p>
            <a:pPr marL="109728" indent="0">
              <a:buNone/>
            </a:pPr>
            <a:endParaRPr lang="en-US" sz="1400" dirty="0"/>
          </a:p>
          <a:p>
            <a:pPr marL="109728" indent="0">
              <a:buNone/>
            </a:pPr>
            <a:r>
              <a:rPr lang="en-US" sz="2800" dirty="0"/>
              <a:t>17. To </a:t>
            </a:r>
            <a:r>
              <a:rPr lang="en-US" sz="2800" dirty="0" smtClean="0"/>
              <a:t>__________ </a:t>
            </a:r>
            <a:r>
              <a:rPr lang="en-US" sz="2800" dirty="0"/>
              <a:t>means to make somebody acquainted with and informed about new situations. </a:t>
            </a:r>
          </a:p>
          <a:p>
            <a:pPr marL="109728" indent="0">
              <a:buNone/>
            </a:pPr>
            <a:r>
              <a:rPr lang="en-US" sz="2800" dirty="0"/>
              <a:t>a) tell			</a:t>
            </a:r>
            <a:r>
              <a:rPr lang="en-US" sz="2800" dirty="0" smtClean="0"/>
              <a:t>b</a:t>
            </a:r>
            <a:r>
              <a:rPr lang="en-US" sz="2800" dirty="0"/>
              <a:t>) gear</a:t>
            </a:r>
          </a:p>
          <a:p>
            <a:pPr marL="109728" indent="0">
              <a:buNone/>
            </a:pPr>
            <a:r>
              <a:rPr lang="en-US" sz="2800" dirty="0" smtClean="0"/>
              <a:t>c</a:t>
            </a:r>
            <a:r>
              <a:rPr lang="en-US" sz="2800" dirty="0"/>
              <a:t>) recount		</a:t>
            </a:r>
            <a:r>
              <a:rPr lang="en-US" sz="2800" dirty="0" smtClean="0"/>
              <a:t>d</a:t>
            </a:r>
            <a:r>
              <a:rPr lang="en-US" sz="2800" dirty="0"/>
              <a:t>) </a:t>
            </a:r>
            <a:r>
              <a:rPr lang="en-US" sz="2800" dirty="0" smtClean="0"/>
              <a:t>introduce</a:t>
            </a:r>
            <a:endParaRPr lang="en-US" sz="2800" dirty="0"/>
          </a:p>
        </p:txBody>
      </p:sp>
    </p:spTree>
    <p:extLst>
      <p:ext uri="{BB962C8B-B14F-4D97-AF65-F5344CB8AC3E}">
        <p14:creationId xmlns:p14="http://schemas.microsoft.com/office/powerpoint/2010/main" val="5072192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8640"/>
            <a:ext cx="8229600" cy="6264696"/>
          </a:xfrm>
        </p:spPr>
        <p:txBody>
          <a:bodyPr>
            <a:normAutofit fontScale="92500" lnSpcReduction="10000"/>
          </a:bodyPr>
          <a:lstStyle/>
          <a:p>
            <a:pPr marL="109728" indent="0">
              <a:buNone/>
            </a:pPr>
            <a:r>
              <a:rPr lang="en-US" sz="3000" dirty="0"/>
              <a:t>18. If you ascribe certain qualities to persons in the story, you _____________ those qualities to them.</a:t>
            </a:r>
          </a:p>
          <a:p>
            <a:pPr marL="109728" indent="0">
              <a:buNone/>
            </a:pPr>
            <a:r>
              <a:rPr lang="en-US" sz="3000" dirty="0"/>
              <a:t>a) attribute		b) concentrate</a:t>
            </a:r>
          </a:p>
          <a:p>
            <a:pPr marL="109728" indent="0">
              <a:buNone/>
            </a:pPr>
            <a:r>
              <a:rPr lang="en-US" sz="3000" dirty="0"/>
              <a:t>c) reassure		</a:t>
            </a:r>
            <a:r>
              <a:rPr lang="en-US" sz="3000" dirty="0" smtClean="0"/>
              <a:t>d</a:t>
            </a:r>
            <a:r>
              <a:rPr lang="en-US" sz="3000" dirty="0"/>
              <a:t>) </a:t>
            </a:r>
            <a:r>
              <a:rPr lang="en-US" sz="3000" dirty="0" smtClean="0"/>
              <a:t>repeat</a:t>
            </a:r>
          </a:p>
          <a:p>
            <a:pPr marL="109728" indent="0">
              <a:buNone/>
            </a:pPr>
            <a:endParaRPr lang="en-US" sz="1700" dirty="0"/>
          </a:p>
          <a:p>
            <a:pPr marL="109728" indent="0">
              <a:buNone/>
            </a:pPr>
            <a:r>
              <a:rPr lang="en-US" sz="3000" dirty="0"/>
              <a:t>19. If you comfort somebody setting him/her free from fear, you</a:t>
            </a:r>
            <a:r>
              <a:rPr lang="en-US" sz="3000" b="1" dirty="0"/>
              <a:t> _____________ </a:t>
            </a:r>
            <a:r>
              <a:rPr lang="en-US" sz="3000" dirty="0"/>
              <a:t>him/her.</a:t>
            </a:r>
          </a:p>
          <a:p>
            <a:pPr marL="109728" indent="0">
              <a:buNone/>
            </a:pPr>
            <a:r>
              <a:rPr lang="en-US" sz="3000" dirty="0"/>
              <a:t>a) </a:t>
            </a:r>
            <a:r>
              <a:rPr lang="en-US" sz="3000" dirty="0" smtClean="0"/>
              <a:t>attribute</a:t>
            </a:r>
            <a:r>
              <a:rPr lang="en-US" sz="3000" dirty="0"/>
              <a:t>		</a:t>
            </a:r>
            <a:r>
              <a:rPr lang="en-US" sz="3000" dirty="0" smtClean="0"/>
              <a:t>b</a:t>
            </a:r>
            <a:r>
              <a:rPr lang="en-US" sz="3000" dirty="0"/>
              <a:t>) concentrate</a:t>
            </a:r>
          </a:p>
          <a:p>
            <a:pPr marL="109728" indent="0">
              <a:buNone/>
            </a:pPr>
            <a:r>
              <a:rPr lang="en-US" sz="3000" dirty="0"/>
              <a:t>c) reassure		</a:t>
            </a:r>
            <a:r>
              <a:rPr lang="en-US" sz="3000" dirty="0" smtClean="0"/>
              <a:t>d</a:t>
            </a:r>
            <a:r>
              <a:rPr lang="en-US" sz="3000" dirty="0"/>
              <a:t>) </a:t>
            </a:r>
            <a:r>
              <a:rPr lang="en-US" sz="3000" dirty="0" smtClean="0"/>
              <a:t>repeat</a:t>
            </a:r>
          </a:p>
          <a:p>
            <a:pPr marL="109728" indent="0">
              <a:buNone/>
            </a:pPr>
            <a:endParaRPr lang="en-US" sz="1700" dirty="0"/>
          </a:p>
          <a:p>
            <a:pPr marL="109728" indent="0">
              <a:buNone/>
            </a:pPr>
            <a:r>
              <a:rPr lang="en-US" sz="3000" dirty="0"/>
              <a:t>20. To _____________ means to give full attention to something/somebody. </a:t>
            </a:r>
          </a:p>
          <a:p>
            <a:pPr marL="109728" indent="0">
              <a:buNone/>
            </a:pPr>
            <a:r>
              <a:rPr lang="en-US" sz="3000" dirty="0"/>
              <a:t>a) concentrate		</a:t>
            </a:r>
            <a:r>
              <a:rPr lang="en-US" sz="3000" dirty="0" smtClean="0"/>
              <a:t>b</a:t>
            </a:r>
            <a:r>
              <a:rPr lang="en-US" sz="3000" dirty="0"/>
              <a:t>) attribute</a:t>
            </a:r>
          </a:p>
          <a:p>
            <a:pPr marL="109728" indent="0">
              <a:buNone/>
            </a:pPr>
            <a:r>
              <a:rPr lang="en-US" sz="3000" dirty="0"/>
              <a:t>c) reassure		</a:t>
            </a:r>
            <a:r>
              <a:rPr lang="en-US" sz="3000" dirty="0" smtClean="0"/>
              <a:t>d</a:t>
            </a:r>
            <a:r>
              <a:rPr lang="en-US" sz="3000" dirty="0"/>
              <a:t>) repeat</a:t>
            </a:r>
          </a:p>
          <a:p>
            <a:endParaRPr lang="en-US" dirty="0"/>
          </a:p>
        </p:txBody>
      </p:sp>
    </p:spTree>
    <p:extLst>
      <p:ext uri="{BB962C8B-B14F-4D97-AF65-F5344CB8AC3E}">
        <p14:creationId xmlns:p14="http://schemas.microsoft.com/office/powerpoint/2010/main" val="18786159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332656"/>
            <a:ext cx="8712968" cy="5976664"/>
          </a:xfrm>
        </p:spPr>
        <p:txBody>
          <a:bodyPr>
            <a:normAutofit fontScale="92500"/>
          </a:bodyPr>
          <a:lstStyle/>
          <a:p>
            <a:pPr marL="109728" indent="0">
              <a:buNone/>
            </a:pPr>
            <a:r>
              <a:rPr lang="en-US" sz="3000" dirty="0"/>
              <a:t>21. If you say something again, you </a:t>
            </a:r>
            <a:r>
              <a:rPr lang="en-US" sz="3000" dirty="0" smtClean="0"/>
              <a:t>_________ </a:t>
            </a:r>
            <a:r>
              <a:rPr lang="en-US" sz="3000" dirty="0"/>
              <a:t>it.</a:t>
            </a:r>
          </a:p>
          <a:p>
            <a:pPr marL="109728" indent="0">
              <a:buNone/>
            </a:pPr>
            <a:r>
              <a:rPr lang="en-US" sz="3000" dirty="0"/>
              <a:t>a) attribute		</a:t>
            </a:r>
            <a:r>
              <a:rPr lang="en-US" sz="3000" dirty="0" smtClean="0"/>
              <a:t>b</a:t>
            </a:r>
            <a:r>
              <a:rPr lang="en-US" sz="3000" dirty="0"/>
              <a:t>) concentrate</a:t>
            </a:r>
          </a:p>
          <a:p>
            <a:pPr marL="109728" indent="0">
              <a:buNone/>
            </a:pPr>
            <a:r>
              <a:rPr lang="en-US" sz="3000" dirty="0"/>
              <a:t>c) reassure		</a:t>
            </a:r>
            <a:r>
              <a:rPr lang="en-US" sz="3000" dirty="0" smtClean="0"/>
              <a:t>d</a:t>
            </a:r>
            <a:r>
              <a:rPr lang="en-US" sz="3000" dirty="0"/>
              <a:t>) </a:t>
            </a:r>
            <a:r>
              <a:rPr lang="en-US" sz="3000" dirty="0" smtClean="0"/>
              <a:t>repeat</a:t>
            </a:r>
          </a:p>
          <a:p>
            <a:pPr marL="109728" indent="0">
              <a:buNone/>
            </a:pPr>
            <a:endParaRPr lang="en-US" sz="1700" dirty="0"/>
          </a:p>
          <a:p>
            <a:pPr marL="109728" indent="0">
              <a:buNone/>
            </a:pPr>
            <a:r>
              <a:rPr lang="en-US" sz="3000" dirty="0"/>
              <a:t>22. If something is right or adequate for a purpose, it is _____________.</a:t>
            </a:r>
          </a:p>
          <a:p>
            <a:pPr marL="109728" indent="0">
              <a:buNone/>
            </a:pPr>
            <a:r>
              <a:rPr lang="en-US" sz="3000" dirty="0"/>
              <a:t>a) suitable		</a:t>
            </a:r>
            <a:r>
              <a:rPr lang="en-US" sz="3000" dirty="0" smtClean="0"/>
              <a:t>b</a:t>
            </a:r>
            <a:r>
              <a:rPr lang="en-US" sz="3000" dirty="0"/>
              <a:t>) funny</a:t>
            </a:r>
          </a:p>
          <a:p>
            <a:pPr marL="109728" indent="0">
              <a:buNone/>
            </a:pPr>
            <a:r>
              <a:rPr lang="en-US" sz="3000" dirty="0"/>
              <a:t>c) meticulous		</a:t>
            </a:r>
            <a:r>
              <a:rPr lang="en-US" sz="3000" dirty="0" smtClean="0"/>
              <a:t>d</a:t>
            </a:r>
            <a:r>
              <a:rPr lang="en-US" sz="3000" dirty="0"/>
              <a:t>) </a:t>
            </a:r>
            <a:r>
              <a:rPr lang="en-US" sz="3000" dirty="0" smtClean="0"/>
              <a:t>familiar</a:t>
            </a:r>
          </a:p>
          <a:p>
            <a:pPr marL="109728" indent="0">
              <a:buNone/>
            </a:pPr>
            <a:endParaRPr lang="en-US" sz="1700" dirty="0"/>
          </a:p>
          <a:p>
            <a:pPr marL="109728" indent="0">
              <a:buNone/>
            </a:pPr>
            <a:r>
              <a:rPr lang="en-US" sz="3000" dirty="0"/>
              <a:t>23. If somebody is extremely precise, taking care about details, he/she is _____________.</a:t>
            </a:r>
          </a:p>
          <a:p>
            <a:pPr marL="109728" indent="0">
              <a:buNone/>
            </a:pPr>
            <a:r>
              <a:rPr lang="en-US" sz="3000" dirty="0"/>
              <a:t>a) suitable		</a:t>
            </a:r>
            <a:r>
              <a:rPr lang="en-US" sz="3000" dirty="0" smtClean="0"/>
              <a:t>b</a:t>
            </a:r>
            <a:r>
              <a:rPr lang="en-US" sz="3000" dirty="0"/>
              <a:t>) funny</a:t>
            </a:r>
          </a:p>
          <a:p>
            <a:pPr marL="109728" indent="0">
              <a:buNone/>
            </a:pPr>
            <a:r>
              <a:rPr lang="en-US" sz="3000" dirty="0"/>
              <a:t>c) familiar                </a:t>
            </a:r>
            <a:r>
              <a:rPr lang="en-US" sz="3000" dirty="0" smtClean="0"/>
              <a:t>d</a:t>
            </a:r>
            <a:r>
              <a:rPr lang="en-US" sz="3000" dirty="0"/>
              <a:t>) meticulous </a:t>
            </a:r>
          </a:p>
          <a:p>
            <a:endParaRPr lang="en-US" dirty="0"/>
          </a:p>
        </p:txBody>
      </p:sp>
    </p:spTree>
    <p:extLst>
      <p:ext uri="{BB962C8B-B14F-4D97-AF65-F5344CB8AC3E}">
        <p14:creationId xmlns:p14="http://schemas.microsoft.com/office/powerpoint/2010/main" val="4599058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147</TotalTime>
  <Words>372</Words>
  <Application>Microsoft Office PowerPoint</Application>
  <PresentationFormat>On-screen Show (4:3)</PresentationFormat>
  <Paragraphs>180</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PRIPREMA ZA DRUGI KOLOKVIJUM</vt:lpstr>
      <vt:lpstr> Part one (25 points)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Part two (5 points)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PRIPREMA ZA DRUGI KOLOKVIJUM</dc:title>
  <dc:creator>Inspirion 15 3878</dc:creator>
  <cp:lastModifiedBy>User</cp:lastModifiedBy>
  <cp:revision>14</cp:revision>
  <dcterms:created xsi:type="dcterms:W3CDTF">2022-05-09T20:39:44Z</dcterms:created>
  <dcterms:modified xsi:type="dcterms:W3CDTF">2024-05-08T13:03:15Z</dcterms:modified>
</cp:coreProperties>
</file>